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28" r:id="rId2"/>
    <p:sldId id="358" r:id="rId3"/>
    <p:sldId id="285" r:id="rId4"/>
    <p:sldId id="286" r:id="rId5"/>
    <p:sldId id="348" r:id="rId6"/>
    <p:sldId id="349" r:id="rId7"/>
    <p:sldId id="350" r:id="rId8"/>
    <p:sldId id="351" r:id="rId9"/>
    <p:sldId id="353" r:id="rId10"/>
    <p:sldId id="352" r:id="rId11"/>
    <p:sldId id="354" r:id="rId12"/>
    <p:sldId id="356" r:id="rId13"/>
    <p:sldId id="357" r:id="rId14"/>
    <p:sldId id="295" r:id="rId15"/>
    <p:sldId id="296" r:id="rId16"/>
    <p:sldId id="297" r:id="rId17"/>
    <p:sldId id="320" r:id="rId18"/>
    <p:sldId id="316" r:id="rId19"/>
    <p:sldId id="317" r:id="rId20"/>
    <p:sldId id="318" r:id="rId21"/>
    <p:sldId id="319" r:id="rId22"/>
    <p:sldId id="321" r:id="rId23"/>
    <p:sldId id="322" r:id="rId24"/>
    <p:sldId id="345" r:id="rId25"/>
    <p:sldId id="346" r:id="rId26"/>
    <p:sldId id="359" r:id="rId27"/>
    <p:sldId id="310"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jandra Barrios 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9900CC"/>
    <a:srgbClr val="33D600"/>
    <a:srgbClr val="00B800"/>
    <a:srgbClr val="33CC33"/>
    <a:srgbClr val="CC0066"/>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97" autoAdjust="0"/>
  </p:normalViewPr>
  <p:slideViewPr>
    <p:cSldViewPr>
      <p:cViewPr>
        <p:scale>
          <a:sx n="53" d="100"/>
          <a:sy n="53" d="100"/>
        </p:scale>
        <p:origin x="-1782"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ea typeface="ＭＳ Ｐゴシック" pitchFamily="-65" charset="-128"/>
                <a:cs typeface="+mn-cs"/>
              </a:defRPr>
            </a:lvl1pPr>
          </a:lstStyle>
          <a:p>
            <a:pPr>
              <a:defRPr/>
            </a:pPr>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ea typeface="ＭＳ Ｐゴシック" pitchFamily="-65" charset="-128"/>
                <a:cs typeface="+mn-cs"/>
              </a:defRPr>
            </a:lvl1pPr>
          </a:lstStyle>
          <a:p>
            <a:pPr>
              <a:defRPr/>
            </a:pPr>
            <a:fld id="{975B758E-5A0C-415B-9E93-54550E976C13}" type="datetime1">
              <a:rPr lang="es-ES"/>
              <a:pPr>
                <a:defRPr/>
              </a:pPr>
              <a:t>07/07/2015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ea typeface="ＭＳ Ｐゴシック" pitchFamily="-65" charset="-128"/>
                <a:cs typeface="+mn-cs"/>
              </a:defRPr>
            </a:lvl1pPr>
          </a:lstStyle>
          <a:p>
            <a:pPr>
              <a:defRPr/>
            </a:pPr>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ea typeface="ＭＳ Ｐゴシック" pitchFamily="-65" charset="-128"/>
                <a:cs typeface="+mn-cs"/>
              </a:defRPr>
            </a:lvl1pPr>
          </a:lstStyle>
          <a:p>
            <a:pPr>
              <a:defRPr/>
            </a:pPr>
            <a:fld id="{295C1FD5-5409-45A7-868D-0D131F719D63}" type="slidenum">
              <a:rPr lang="es-ES"/>
              <a:pPr>
                <a:defRPr/>
              </a:pPr>
              <a:t>‹Nº›</a:t>
            </a:fld>
            <a:endParaRPr lang="es-ES"/>
          </a:p>
        </p:txBody>
      </p:sp>
    </p:spTree>
    <p:extLst>
      <p:ext uri="{BB962C8B-B14F-4D97-AF65-F5344CB8AC3E}">
        <p14:creationId xmlns:p14="http://schemas.microsoft.com/office/powerpoint/2010/main" val="742308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a:lstStyle/>
          <a:p>
            <a:fld id="{0A26B653-B7A2-4536-B24E-BB8EC793F104}" type="slidenum">
              <a:rPr lang="es-ES" smtClean="0">
                <a:latin typeface="Calibri" pitchFamily="34" charset="0"/>
                <a:ea typeface="ＭＳ Ｐゴシック"/>
                <a:cs typeface="ＭＳ Ｐゴシック"/>
              </a:rPr>
              <a:pPr/>
              <a:t>1</a:t>
            </a:fld>
            <a:endParaRPr lang="es-ES" dirty="0" smtClean="0">
              <a:latin typeface="Calibri" pitchFamily="34" charset="0"/>
              <a:ea typeface="ＭＳ Ｐゴシック"/>
              <a:cs typeface="ＭＳ Ｐゴシック"/>
            </a:endParaRPr>
          </a:p>
        </p:txBody>
      </p:sp>
      <p:sp>
        <p:nvSpPr>
          <p:cNvPr id="1638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6387" name="Rectangle 3"/>
          <p:cNvSpPr>
            <a:spLocks noGrp="1" noChangeArrowheads="1"/>
          </p:cNvSpPr>
          <p:nvPr>
            <p:ph type="body" idx="1"/>
          </p:nvPr>
        </p:nvSpPr>
        <p:spPr bwMode="auto">
          <a:xfrm>
            <a:off x="685800" y="4341813"/>
            <a:ext cx="5486400" cy="4116387"/>
          </a:xfrm>
          <a:noFill/>
        </p:spPr>
        <p:txBody>
          <a:bodyPr/>
          <a:lstStyle/>
          <a:p>
            <a:pPr eaLnBrk="1" hangingPunct="1"/>
            <a:endParaRPr lang="es-CO" dirty="0"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B20DD8BE-5083-42B9-857B-5BDB26DB81A8}" type="slidenum">
              <a:rPr lang="es-ES" smtClean="0">
                <a:latin typeface="Calibri" pitchFamily="34" charset="0"/>
                <a:ea typeface="ＭＳ Ｐゴシック"/>
                <a:cs typeface="ＭＳ Ｐゴシック"/>
              </a:rPr>
              <a:pPr/>
              <a:t>21</a:t>
            </a:fld>
            <a:endParaRPr lang="es-ES" smtClean="0">
              <a:latin typeface="Calibri" pitchFamily="34" charset="0"/>
              <a:ea typeface="ＭＳ Ｐゴシック"/>
              <a:cs typeface="ＭＳ Ｐゴシック"/>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a:lstStyle/>
          <a:p>
            <a:pPr eaLnBrk="1" hangingPunct="1"/>
            <a:endParaRPr lang="es-CO"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C5AAF319-D8B1-444A-B997-C1E7216A4D6A}" type="slidenum">
              <a:rPr lang="es-ES" smtClean="0">
                <a:latin typeface="Calibri" pitchFamily="34" charset="0"/>
                <a:ea typeface="ＭＳ Ｐゴシック"/>
                <a:cs typeface="ＭＳ Ｐゴシック"/>
              </a:rPr>
              <a:pPr/>
              <a:t>22</a:t>
            </a:fld>
            <a:endParaRPr lang="es-ES" smtClean="0">
              <a:latin typeface="Calibri" pitchFamily="34" charset="0"/>
              <a:ea typeface="ＭＳ Ｐゴシック"/>
              <a:cs typeface="ＭＳ Ｐゴシック"/>
            </a:endParaRPr>
          </a:p>
        </p:txBody>
      </p:sp>
      <p:sp>
        <p:nvSpPr>
          <p:cNvPr id="4198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41987" name="Rectangle 3"/>
          <p:cNvSpPr>
            <a:spLocks noGrp="1" noChangeArrowheads="1"/>
          </p:cNvSpPr>
          <p:nvPr>
            <p:ph type="body" idx="1"/>
          </p:nvPr>
        </p:nvSpPr>
        <p:spPr bwMode="auto">
          <a:xfrm>
            <a:off x="685800" y="4341813"/>
            <a:ext cx="5486400" cy="4116387"/>
          </a:xfrm>
          <a:noFill/>
        </p:spPr>
        <p:txBody>
          <a:bodyPr/>
          <a:lstStyle/>
          <a:p>
            <a:pPr eaLnBrk="1" hangingPunct="1"/>
            <a:endParaRPr lang="es-CO"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a:lstStyle/>
          <a:p>
            <a:fld id="{B0D3DC48-F5D3-4A37-8D80-CE8DF643505A}" type="slidenum">
              <a:rPr lang="es-ES" smtClean="0">
                <a:latin typeface="Calibri" pitchFamily="34" charset="0"/>
                <a:ea typeface="ＭＳ Ｐゴシック"/>
                <a:cs typeface="ＭＳ Ｐゴシック"/>
              </a:rPr>
              <a:pPr/>
              <a:t>23</a:t>
            </a:fld>
            <a:endParaRPr lang="es-ES" smtClean="0">
              <a:latin typeface="Calibri" pitchFamily="34" charset="0"/>
              <a:ea typeface="ＭＳ Ｐゴシック"/>
              <a:cs typeface="ＭＳ Ｐゴシック"/>
            </a:endParaRPr>
          </a:p>
        </p:txBody>
      </p:sp>
      <p:sp>
        <p:nvSpPr>
          <p:cNvPr id="44034"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44035" name="Rectangle 3"/>
          <p:cNvSpPr>
            <a:spLocks noGrp="1" noChangeArrowheads="1"/>
          </p:cNvSpPr>
          <p:nvPr>
            <p:ph type="body" idx="1"/>
          </p:nvPr>
        </p:nvSpPr>
        <p:spPr bwMode="auto">
          <a:xfrm>
            <a:off x="685800" y="4341813"/>
            <a:ext cx="5486400" cy="4116387"/>
          </a:xfrm>
          <a:noFill/>
        </p:spPr>
        <p:txBody>
          <a:bodyPr/>
          <a:lstStyle/>
          <a:p>
            <a:pPr eaLnBrk="1" hangingPunct="1"/>
            <a:endParaRPr lang="es-CO" smtClean="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a:lstStyle/>
          <a:p>
            <a:fld id="{8BEF9D2F-7779-4B4A-BD21-A156AD8B03E5}" type="slidenum">
              <a:rPr lang="es-ES" smtClean="0">
                <a:latin typeface="Calibri" pitchFamily="34" charset="0"/>
                <a:ea typeface="ＭＳ Ｐゴシック"/>
                <a:cs typeface="ＭＳ Ｐゴシック"/>
              </a:rPr>
              <a:pPr/>
              <a:t>27</a:t>
            </a:fld>
            <a:endParaRPr lang="es-ES" smtClean="0">
              <a:latin typeface="Calibri" pitchFamily="34" charset="0"/>
              <a:ea typeface="ＭＳ Ｐゴシック"/>
              <a:cs typeface="ＭＳ Ｐゴシック"/>
            </a:endParaRPr>
          </a:p>
        </p:txBody>
      </p:sp>
      <p:sp>
        <p:nvSpPr>
          <p:cNvPr id="46082"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46083" name="Rectangle 3"/>
          <p:cNvSpPr>
            <a:spLocks noGrp="1" noChangeArrowheads="1"/>
          </p:cNvSpPr>
          <p:nvPr>
            <p:ph type="body" idx="1"/>
          </p:nvPr>
        </p:nvSpPr>
        <p:spPr bwMode="auto">
          <a:xfrm>
            <a:off x="685800" y="4341813"/>
            <a:ext cx="5486400" cy="4116387"/>
          </a:xfrm>
          <a:noFill/>
        </p:spPr>
        <p:txBody>
          <a:bodyPr/>
          <a:lstStyle/>
          <a:p>
            <a:pPr eaLnBrk="1" hangingPunct="1"/>
            <a:endParaRPr lang="es-CO" smtClean="0">
              <a:latin typeface="Arial"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a:lstStyle/>
          <a:p>
            <a:fld id="{A96A1F1C-82E3-4725-B487-36B886F0FFB9}" type="slidenum">
              <a:rPr lang="es-ES" smtClean="0">
                <a:latin typeface="Calibri" pitchFamily="34" charset="0"/>
                <a:ea typeface="ＭＳ Ｐゴシック"/>
                <a:cs typeface="ＭＳ Ｐゴシック"/>
              </a:rPr>
              <a:pPr/>
              <a:t>3</a:t>
            </a:fld>
            <a:endParaRPr lang="es-ES" dirty="0" smtClean="0">
              <a:latin typeface="Calibri" pitchFamily="34" charset="0"/>
              <a:ea typeface="ＭＳ Ｐゴシック"/>
              <a:cs typeface="ＭＳ Ｐゴシック"/>
            </a:endParaRPr>
          </a:p>
        </p:txBody>
      </p:sp>
      <p:sp>
        <p:nvSpPr>
          <p:cNvPr id="18434"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8435" name="Rectangle 3"/>
          <p:cNvSpPr>
            <a:spLocks noGrp="1" noChangeArrowheads="1"/>
          </p:cNvSpPr>
          <p:nvPr>
            <p:ph type="body" idx="1"/>
          </p:nvPr>
        </p:nvSpPr>
        <p:spPr bwMode="auto">
          <a:xfrm>
            <a:off x="685800" y="4341813"/>
            <a:ext cx="5486400" cy="4116387"/>
          </a:xfrm>
          <a:noFill/>
        </p:spPr>
        <p:txBody>
          <a:bodyPr/>
          <a:lstStyle/>
          <a:p>
            <a:pPr eaLnBrk="1" hangingPunct="1"/>
            <a:endParaRPr lang="es-CO" dirty="0" smtClean="0">
              <a:latin typeface="Arial"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a:lstStyle/>
          <a:p>
            <a:fld id="{3E9426C4-B79E-46A2-B781-E41611E3A877}" type="slidenum">
              <a:rPr lang="es-ES" smtClean="0">
                <a:latin typeface="Calibri" pitchFamily="34" charset="0"/>
                <a:ea typeface="ＭＳ Ｐゴシック"/>
                <a:cs typeface="ＭＳ Ｐゴシック"/>
              </a:rPr>
              <a:pPr/>
              <a:t>4</a:t>
            </a:fld>
            <a:endParaRPr lang="es-ES" dirty="0" smtClean="0">
              <a:latin typeface="Calibri" pitchFamily="34" charset="0"/>
              <a:ea typeface="ＭＳ Ｐゴシック"/>
              <a:cs typeface="ＭＳ Ｐゴシック"/>
            </a:endParaRPr>
          </a:p>
        </p:txBody>
      </p:sp>
      <p:sp>
        <p:nvSpPr>
          <p:cNvPr id="20482"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20483" name="Rectangle 3"/>
          <p:cNvSpPr>
            <a:spLocks noGrp="1" noChangeArrowheads="1"/>
          </p:cNvSpPr>
          <p:nvPr>
            <p:ph type="body" idx="1"/>
          </p:nvPr>
        </p:nvSpPr>
        <p:spPr bwMode="auto">
          <a:xfrm>
            <a:off x="685800" y="4341813"/>
            <a:ext cx="5486400" cy="4116387"/>
          </a:xfrm>
          <a:noFill/>
        </p:spPr>
        <p:txBody>
          <a:bodyPr/>
          <a:lstStyle/>
          <a:p>
            <a:pPr eaLnBrk="1" hangingPunct="1"/>
            <a:endParaRPr lang="es-CO" dirty="0" smtClean="0">
              <a:latin typeface="Arial"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a:lstStyle/>
          <a:p>
            <a:fld id="{21D4B64E-3D63-49A8-8049-6DD4F235E866}" type="slidenum">
              <a:rPr lang="es-ES" smtClean="0">
                <a:latin typeface="Calibri" pitchFamily="34" charset="0"/>
                <a:ea typeface="ＭＳ Ｐゴシック"/>
                <a:cs typeface="ＭＳ Ｐゴシック"/>
              </a:rPr>
              <a:pPr/>
              <a:t>14</a:t>
            </a:fld>
            <a:endParaRPr lang="es-ES" smtClean="0">
              <a:latin typeface="Calibri" pitchFamily="34" charset="0"/>
              <a:ea typeface="ＭＳ Ｐゴシック"/>
              <a:cs typeface="ＭＳ Ｐゴシック"/>
            </a:endParaRPr>
          </a:p>
        </p:txBody>
      </p:sp>
      <p:sp>
        <p:nvSpPr>
          <p:cNvPr id="2662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26627" name="Rectangle 3"/>
          <p:cNvSpPr>
            <a:spLocks noGrp="1" noChangeArrowheads="1"/>
          </p:cNvSpPr>
          <p:nvPr>
            <p:ph type="body" idx="1"/>
          </p:nvPr>
        </p:nvSpPr>
        <p:spPr bwMode="auto">
          <a:xfrm>
            <a:off x="685800" y="4341813"/>
            <a:ext cx="5486400" cy="4116387"/>
          </a:xfrm>
          <a:noFill/>
        </p:spPr>
        <p:txBody>
          <a:bodyPr/>
          <a:lstStyle/>
          <a:p>
            <a:pPr eaLnBrk="1" hangingPunct="1"/>
            <a:endParaRPr lang="es-CO" smtClean="0">
              <a:latin typeface="Arial"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a:lstStyle/>
          <a:p>
            <a:fld id="{0E971263-47A6-4B61-9A02-0D9B4FC5611E}" type="slidenum">
              <a:rPr lang="es-ES" smtClean="0">
                <a:latin typeface="Calibri" pitchFamily="34" charset="0"/>
                <a:ea typeface="ＭＳ Ｐゴシック"/>
                <a:cs typeface="ＭＳ Ｐゴシック"/>
              </a:rPr>
              <a:pPr/>
              <a:t>15</a:t>
            </a:fld>
            <a:endParaRPr lang="es-ES" smtClean="0">
              <a:latin typeface="Calibri" pitchFamily="34" charset="0"/>
              <a:ea typeface="ＭＳ Ｐゴシック"/>
              <a:cs typeface="ＭＳ Ｐゴシック"/>
            </a:endParaRPr>
          </a:p>
        </p:txBody>
      </p:sp>
      <p:sp>
        <p:nvSpPr>
          <p:cNvPr id="28674"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28675" name="Rectangle 3"/>
          <p:cNvSpPr>
            <a:spLocks noGrp="1" noChangeArrowheads="1"/>
          </p:cNvSpPr>
          <p:nvPr>
            <p:ph type="body" idx="1"/>
          </p:nvPr>
        </p:nvSpPr>
        <p:spPr bwMode="auto">
          <a:xfrm>
            <a:off x="685800" y="4341813"/>
            <a:ext cx="5486400" cy="4116387"/>
          </a:xfrm>
          <a:noFill/>
        </p:spPr>
        <p:txBody>
          <a:bodyPr/>
          <a:lstStyle/>
          <a:p>
            <a:pPr eaLnBrk="1" hangingPunct="1"/>
            <a:endParaRPr lang="es-CO" smtClean="0">
              <a:latin typeface="Arial"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a:lstStyle/>
          <a:p>
            <a:fld id="{76865F87-F1AC-4EC9-99E8-2062EDE02522}" type="slidenum">
              <a:rPr lang="es-ES" smtClean="0">
                <a:latin typeface="Calibri" pitchFamily="34" charset="0"/>
                <a:ea typeface="ＭＳ Ｐゴシック"/>
                <a:cs typeface="ＭＳ Ｐゴシック"/>
              </a:rPr>
              <a:pPr/>
              <a:t>17</a:t>
            </a:fld>
            <a:endParaRPr lang="es-ES" smtClean="0">
              <a:latin typeface="Calibri" pitchFamily="34" charset="0"/>
              <a:ea typeface="ＭＳ Ｐゴシック"/>
              <a:cs typeface="ＭＳ Ｐゴシック"/>
            </a:endParaRPr>
          </a:p>
        </p:txBody>
      </p:sp>
      <p:sp>
        <p:nvSpPr>
          <p:cNvPr id="3174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31747" name="Rectangle 3"/>
          <p:cNvSpPr>
            <a:spLocks noGrp="1" noChangeArrowheads="1"/>
          </p:cNvSpPr>
          <p:nvPr>
            <p:ph type="body" idx="1"/>
          </p:nvPr>
        </p:nvSpPr>
        <p:spPr bwMode="auto">
          <a:xfrm>
            <a:off x="685800" y="4341813"/>
            <a:ext cx="5486400" cy="4116387"/>
          </a:xfrm>
          <a:noFill/>
        </p:spPr>
        <p:txBody>
          <a:bodyPr/>
          <a:lstStyle/>
          <a:p>
            <a:pPr eaLnBrk="1" hangingPunct="1"/>
            <a:endParaRPr lang="es-CO"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a:lstStyle/>
          <a:p>
            <a:fld id="{E3DE07B0-A475-431D-8A54-1C7B54C11112}" type="slidenum">
              <a:rPr lang="es-ES" smtClean="0">
                <a:latin typeface="Calibri" pitchFamily="34" charset="0"/>
                <a:ea typeface="ＭＳ Ｐゴシック"/>
                <a:cs typeface="ＭＳ Ｐゴシック"/>
              </a:rPr>
              <a:pPr/>
              <a:t>18</a:t>
            </a:fld>
            <a:endParaRPr lang="es-ES" smtClean="0">
              <a:latin typeface="Calibri" pitchFamily="34" charset="0"/>
              <a:ea typeface="ＭＳ Ｐゴシック"/>
              <a:cs typeface="ＭＳ Ｐゴシック"/>
            </a:endParaRPr>
          </a:p>
        </p:txBody>
      </p:sp>
      <p:sp>
        <p:nvSpPr>
          <p:cNvPr id="33794"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33795" name="Rectangle 3"/>
          <p:cNvSpPr>
            <a:spLocks noGrp="1" noChangeArrowheads="1"/>
          </p:cNvSpPr>
          <p:nvPr>
            <p:ph type="body" idx="1"/>
          </p:nvPr>
        </p:nvSpPr>
        <p:spPr bwMode="auto">
          <a:xfrm>
            <a:off x="685800" y="4341813"/>
            <a:ext cx="5486400" cy="4116387"/>
          </a:xfrm>
          <a:noFill/>
        </p:spPr>
        <p:txBody>
          <a:bodyPr/>
          <a:lstStyle/>
          <a:p>
            <a:pPr eaLnBrk="1" hangingPunct="1"/>
            <a:endParaRPr lang="es-CO"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a:lstStyle/>
          <a:p>
            <a:fld id="{CD15B18B-37E8-460E-BBA3-C3332E7BCF62}" type="slidenum">
              <a:rPr lang="es-ES" smtClean="0">
                <a:latin typeface="Calibri" pitchFamily="34" charset="0"/>
                <a:ea typeface="ＭＳ Ｐゴシック"/>
                <a:cs typeface="ＭＳ Ｐゴシック"/>
              </a:rPr>
              <a:pPr/>
              <a:t>19</a:t>
            </a:fld>
            <a:endParaRPr lang="es-ES" smtClean="0">
              <a:latin typeface="Calibri" pitchFamily="34" charset="0"/>
              <a:ea typeface="ＭＳ Ｐゴシック"/>
              <a:cs typeface="ＭＳ Ｐゴシック"/>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a:lstStyle/>
          <a:p>
            <a:pPr eaLnBrk="1" hangingPunct="1"/>
            <a:endParaRPr lang="es-CO"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1DA070E0-3C65-49B5-BA38-17D637A90D04}" type="slidenum">
              <a:rPr lang="es-ES" smtClean="0">
                <a:latin typeface="Calibri" pitchFamily="34" charset="0"/>
                <a:ea typeface="ＭＳ Ｐゴシック"/>
                <a:cs typeface="ＭＳ Ｐゴシック"/>
              </a:rPr>
              <a:pPr/>
              <a:t>20</a:t>
            </a:fld>
            <a:endParaRPr lang="es-ES" smtClean="0">
              <a:latin typeface="Calibri" pitchFamily="34" charset="0"/>
              <a:ea typeface="ＭＳ Ｐゴシック"/>
              <a:cs typeface="ＭＳ Ｐゴシック"/>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a:lstStyle/>
          <a:p>
            <a:pPr eaLnBrk="1" hangingPunct="1"/>
            <a:endParaRPr lang="es-CO"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fld id="{4276E0A9-FC44-4E5A-8D1C-D8552EEEE086}" type="datetime1">
              <a:rPr lang="es-ES"/>
              <a:pPr>
                <a:defRPr/>
              </a:pPr>
              <a:t>07/07/2015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5E0C5693-D5DE-4542-9A3C-4D02EC1F0BC7}" type="slidenum">
              <a:rPr lang="es-ES"/>
              <a:pPr>
                <a:defRPr/>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fld id="{CA6B5F12-67EA-4408-80D7-AF81EB36B214}" type="datetime1">
              <a:rPr lang="es-ES"/>
              <a:pPr>
                <a:defRPr/>
              </a:pPr>
              <a:t>07/07/2015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291646ED-102F-4D2C-B679-2E78DB3B462F}" type="slidenum">
              <a:rPr lang="es-ES"/>
              <a:pPr>
                <a:defRPr/>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40513" y="260350"/>
            <a:ext cx="2057400" cy="57499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68313" y="260350"/>
            <a:ext cx="6019800" cy="57499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fld id="{DF175ED9-B218-4676-8EE6-CE6FB24DE399}" type="datetime1">
              <a:rPr lang="es-ES"/>
              <a:pPr>
                <a:defRPr/>
              </a:pPr>
              <a:t>07/07/2015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31CB4700-B3DC-4285-99C3-E4FA3D2BE7C8}" type="slidenum">
              <a:rPr lang="es-ES"/>
              <a:pPr>
                <a:defRPr/>
              </a:pPr>
              <a:t>‹Nº›</a:t>
            </a:fld>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68313" y="260350"/>
            <a:ext cx="8229600" cy="1143000"/>
          </a:xfrm>
        </p:spPr>
        <p:txBody>
          <a:bodyPr/>
          <a:lstStyle/>
          <a:p>
            <a:r>
              <a:rPr lang="es-ES" smtClean="0"/>
              <a:t>Haga clic para modificar el estilo de título del patrón</a:t>
            </a:r>
            <a:endParaRPr lang="es-CO"/>
          </a:p>
        </p:txBody>
      </p:sp>
      <p:sp>
        <p:nvSpPr>
          <p:cNvPr id="3" name="2 Marcador de tabla"/>
          <p:cNvSpPr>
            <a:spLocks noGrp="1"/>
          </p:cNvSpPr>
          <p:nvPr>
            <p:ph type="tbl" idx="1"/>
          </p:nvPr>
        </p:nvSpPr>
        <p:spPr>
          <a:xfrm>
            <a:off x="468313" y="1484313"/>
            <a:ext cx="8229600" cy="4525962"/>
          </a:xfrm>
        </p:spPr>
        <p:txBody>
          <a:bodyPr/>
          <a:lstStyle/>
          <a:p>
            <a:pPr lvl="0"/>
            <a:r>
              <a:rPr lang="es-ES" noProof="0" smtClean="0"/>
              <a:t>Haga clic en el icono para agregar una tabla</a:t>
            </a:r>
            <a:endParaRPr lang="es-CO" noProof="0" smtClean="0"/>
          </a:p>
        </p:txBody>
      </p:sp>
      <p:sp>
        <p:nvSpPr>
          <p:cNvPr id="4" name="Rectangle 4"/>
          <p:cNvSpPr>
            <a:spLocks noGrp="1" noChangeArrowheads="1"/>
          </p:cNvSpPr>
          <p:nvPr>
            <p:ph type="dt" sz="half" idx="10"/>
          </p:nvPr>
        </p:nvSpPr>
        <p:spPr>
          <a:ln/>
        </p:spPr>
        <p:txBody>
          <a:bodyPr/>
          <a:lstStyle>
            <a:lvl1pPr>
              <a:defRPr/>
            </a:lvl1pPr>
          </a:lstStyle>
          <a:p>
            <a:pPr>
              <a:defRPr/>
            </a:pPr>
            <a:fld id="{9EF11B4B-3FB5-4288-BA12-71D7E8BA102D}" type="datetime1">
              <a:rPr lang="es-ES"/>
              <a:pPr>
                <a:defRPr/>
              </a:pPr>
              <a:t>07/07/2015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76654E7-D657-4394-AE9D-823BB3DADA98}" type="slidenum">
              <a:rPr lang="es-ES"/>
              <a:pPr>
                <a:defRPr/>
              </a:pPr>
              <a:t>‹Nº›</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fld id="{85458531-D89C-4726-B201-F6C2E6FA958E}" type="datetime1">
              <a:rPr lang="es-ES"/>
              <a:pPr>
                <a:defRPr/>
              </a:pPr>
              <a:t>07/07/2015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0F5083AD-90F5-4BD7-95F7-BCAB9D76531B}" type="slidenum">
              <a:rPr lang="es-ES"/>
              <a:pPr>
                <a:defRPr/>
              </a:pPr>
              <a:t>‹Nº›</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83AEEF5A-4E6B-4962-AFDD-4C1FAAF55C1D}" type="datetime1">
              <a:rPr lang="es-ES"/>
              <a:pPr>
                <a:defRPr/>
              </a:pPr>
              <a:t>07/07/2015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32768409-1D84-4769-9ADF-ADD7310C1D97}" type="slidenum">
              <a:rPr lang="es-ES"/>
              <a:pPr>
                <a:defRPr/>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68313"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59313"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fld id="{A526D93F-5261-4BE9-B65D-C9F5F458A776}" type="datetime1">
              <a:rPr lang="es-ES"/>
              <a:pPr>
                <a:defRPr/>
              </a:pPr>
              <a:t>07/07/2015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F3BBA85D-C403-49AD-93FF-F0B5D145E3BB}" type="slidenum">
              <a:rPr lang="es-ES"/>
              <a:pPr>
                <a:defRPr/>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fld id="{C1790C19-0008-4287-AC43-F3692A2044D8}" type="datetime1">
              <a:rPr lang="es-ES"/>
              <a:pPr>
                <a:defRPr/>
              </a:pPr>
              <a:t>07/07/2015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151DB330-C569-4F5D-B7BC-0B7AC9FB4A6C}" type="slidenum">
              <a:rPr lang="es-ES"/>
              <a:pPr>
                <a:defRPr/>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fld id="{F1EC49EA-D0BD-4C57-9AD7-84D7F54F3946}" type="datetime1">
              <a:rPr lang="es-ES"/>
              <a:pPr>
                <a:defRPr/>
              </a:pPr>
              <a:t>07/07/2015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E2DF1F82-C86F-4F11-AF55-9C0D23BD71E8}" type="slidenum">
              <a:rPr lang="es-ES"/>
              <a:pPr>
                <a:defRPr/>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E448B12-3253-45E2-9E24-4194123ABB33}" type="datetime1">
              <a:rPr lang="es-ES"/>
              <a:pPr>
                <a:defRPr/>
              </a:pPr>
              <a:t>07/07/2015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16D135D4-A984-4028-9FFE-F8A04752D050}" type="slidenum">
              <a:rPr lang="es-ES"/>
              <a:pPr>
                <a:defRPr/>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4F30D30F-9AC5-448D-B19B-6881F9BA23E6}" type="datetime1">
              <a:rPr lang="es-ES"/>
              <a:pPr>
                <a:defRPr/>
              </a:pPr>
              <a:t>07/07/2015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5919B86C-1817-4675-90C9-3CCD37CA5B0C}" type="slidenum">
              <a:rPr lang="es-ES"/>
              <a:pPr>
                <a:defRPr/>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016B5EB-FBC3-4785-ADFE-C2854FF614C5}" type="datetime1">
              <a:rPr lang="es-ES"/>
              <a:pPr>
                <a:defRPr/>
              </a:pPr>
              <a:t>07/07/2015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D46D9E3C-8033-46AD-A7EC-4A488D368A37}" type="slidenum">
              <a:rPr lang="es-ES"/>
              <a:pPr>
                <a:defRPr/>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18 Imagen" descr="fondopresentaciones moe2.gif"/>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8" name="Rectangle 3"/>
          <p:cNvSpPr>
            <a:spLocks noGrp="1" noChangeArrowheads="1"/>
          </p:cNvSpPr>
          <p:nvPr>
            <p:ph type="body" idx="1"/>
          </p:nvPr>
        </p:nvSpPr>
        <p:spPr bwMode="auto">
          <a:xfrm>
            <a:off x="468313" y="14843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65" charset="-128"/>
                <a:cs typeface="+mn-cs"/>
              </a:defRPr>
            </a:lvl1pPr>
          </a:lstStyle>
          <a:p>
            <a:pPr>
              <a:defRPr/>
            </a:pPr>
            <a:fld id="{75BAFC23-EF95-4005-8727-DED18AC88093}" type="datetime1">
              <a:rPr lang="es-ES"/>
              <a:pPr>
                <a:defRPr/>
              </a:pPr>
              <a:t>07/07/2015</a:t>
            </a:fld>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65" charset="-128"/>
                <a:cs typeface="+mn-cs"/>
              </a:defRPr>
            </a:lvl1pPr>
          </a:lstStyle>
          <a:p>
            <a:pPr>
              <a:defRPr/>
            </a:pPr>
            <a:endParaRPr lang="es-ES_trad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65" charset="-128"/>
                <a:cs typeface="+mn-cs"/>
              </a:defRPr>
            </a:lvl1pPr>
          </a:lstStyle>
          <a:p>
            <a:pPr>
              <a:defRPr/>
            </a:pPr>
            <a:fld id="{FE4B0249-2897-4236-808A-6B7E13FDEB34}" type="slidenum">
              <a:rPr lang="es-ES"/>
              <a:pPr>
                <a:defRPr/>
              </a:pPr>
              <a:t>‹Nº›</a:t>
            </a:fld>
            <a:endParaRPr lang="es-ES"/>
          </a:p>
        </p:txBody>
      </p:sp>
      <p:pic>
        <p:nvPicPr>
          <p:cNvPr id="1032" name="Picture 13" descr="MOE - 1 pequeño"/>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7667625" y="44450"/>
            <a:ext cx="1439863" cy="576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Arial" pitchFamily="-65" charset="0"/>
          <a:cs typeface="+mj-cs"/>
        </a:defRPr>
      </a:lvl1pPr>
      <a:lvl2pPr algn="ctr" rtl="0" eaLnBrk="0" fontAlgn="base" hangingPunct="0">
        <a:spcBef>
          <a:spcPct val="0"/>
        </a:spcBef>
        <a:spcAft>
          <a:spcPct val="0"/>
        </a:spcAft>
        <a:defRPr sz="44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5" name="Picture 3" descr="MOE - 1 medi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28688" y="1785938"/>
            <a:ext cx="7451725" cy="3168650"/>
          </a:xfrm>
          <a:prstGeom prst="rect">
            <a:avLst/>
          </a:prstGeom>
          <a:noFill/>
          <a:ln w="9525">
            <a:noFill/>
            <a:miter lim="800000"/>
            <a:headEnd/>
            <a:tailEnd/>
          </a:ln>
        </p:spPr>
      </p:pic>
      <p:sp>
        <p:nvSpPr>
          <p:cNvPr id="4" name="3 Forma libre"/>
          <p:cNvSpPr/>
          <p:nvPr/>
        </p:nvSpPr>
        <p:spPr>
          <a:xfrm>
            <a:off x="7516813" y="11113"/>
            <a:ext cx="1616075" cy="808037"/>
          </a:xfrm>
          <a:custGeom>
            <a:avLst/>
            <a:gdLst>
              <a:gd name="connsiteX0" fmla="*/ 653142 w 1615044"/>
              <a:gd name="connsiteY0" fmla="*/ 0 h 807522"/>
              <a:gd name="connsiteX1" fmla="*/ 261257 w 1615044"/>
              <a:gd name="connsiteY1" fmla="*/ 95003 h 807522"/>
              <a:gd name="connsiteX2" fmla="*/ 71251 w 1615044"/>
              <a:gd name="connsiteY2" fmla="*/ 308759 h 807522"/>
              <a:gd name="connsiteX3" fmla="*/ 0 w 1615044"/>
              <a:gd name="connsiteY3" fmla="*/ 570016 h 807522"/>
              <a:gd name="connsiteX4" fmla="*/ 391885 w 1615044"/>
              <a:gd name="connsiteY4" fmla="*/ 783772 h 807522"/>
              <a:gd name="connsiteX5" fmla="*/ 1615044 w 1615044"/>
              <a:gd name="connsiteY5" fmla="*/ 807522 h 807522"/>
              <a:gd name="connsiteX6" fmla="*/ 1591293 w 1615044"/>
              <a:gd name="connsiteY6" fmla="*/ 0 h 807522"/>
              <a:gd name="connsiteX7" fmla="*/ 653142 w 1615044"/>
              <a:gd name="connsiteY7" fmla="*/ 0 h 80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5044" h="807522">
                <a:moveTo>
                  <a:pt x="653142" y="0"/>
                </a:moveTo>
                <a:lnTo>
                  <a:pt x="261257" y="95003"/>
                </a:lnTo>
                <a:lnTo>
                  <a:pt x="71251" y="308759"/>
                </a:lnTo>
                <a:lnTo>
                  <a:pt x="0" y="570016"/>
                </a:lnTo>
                <a:lnTo>
                  <a:pt x="391885" y="783772"/>
                </a:lnTo>
                <a:lnTo>
                  <a:pt x="1615044" y="807522"/>
                </a:lnTo>
                <a:lnTo>
                  <a:pt x="1591293" y="0"/>
                </a:lnTo>
                <a:lnTo>
                  <a:pt x="653142" y="0"/>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2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692696"/>
            <a:ext cx="8136904" cy="5364674"/>
          </a:xfrm>
          <a:prstGeom prst="rect">
            <a:avLst/>
          </a:prstGeom>
        </p:spPr>
        <p:txBody>
          <a:bodyPr wrap="square">
            <a:spAutoFit/>
          </a:bodyPr>
          <a:lstStyle/>
          <a:p>
            <a:pPr algn="just">
              <a:lnSpc>
                <a:spcPct val="150000"/>
              </a:lnSpc>
            </a:pPr>
            <a:r>
              <a:rPr lang="es-CO" sz="2100" b="1" dirty="0"/>
              <a:t>El riesgo por posible manipulación de tarjetones no marcados crece en exceso en corporaciones como Cámara de Representantes</a:t>
            </a:r>
            <a:endParaRPr lang="es-CO" sz="2100" dirty="0"/>
          </a:p>
          <a:p>
            <a:pPr algn="just">
              <a:lnSpc>
                <a:spcPct val="150000"/>
              </a:lnSpc>
            </a:pPr>
            <a:endParaRPr lang="es-CO" sz="2100" dirty="0" smtClean="0"/>
          </a:p>
          <a:p>
            <a:pPr algn="just">
              <a:lnSpc>
                <a:spcPct val="150000"/>
              </a:lnSpc>
            </a:pPr>
            <a:r>
              <a:rPr lang="es-CO" sz="2100" dirty="0" smtClean="0"/>
              <a:t>El </a:t>
            </a:r>
            <a:r>
              <a:rPr lang="es-CO" sz="2100" dirty="0"/>
              <a:t>número de municipios en riesgo por posible manipulación de votos crece de forma excesiva en Cámara de Representantes, en las elecciones de 2010 se habían detectado 14 municipios, para las elecciones de 2014 se identificaron 190, esto supone un incremento del 1257%. En Senado el incremento no es tan alto, se pasa de 3 municipios en riesgo en 2010 a 10 municipios en 2014</a:t>
            </a:r>
          </a:p>
          <a:p>
            <a:pPr algn="just">
              <a:lnSpc>
                <a:spcPct val="150000"/>
              </a:lnSpc>
            </a:pPr>
            <a:r>
              <a:rPr lang="es-CO" sz="2100" dirty="0"/>
              <a:t> </a:t>
            </a:r>
          </a:p>
        </p:txBody>
      </p:sp>
    </p:spTree>
    <p:extLst>
      <p:ext uri="{BB962C8B-B14F-4D97-AF65-F5344CB8AC3E}">
        <p14:creationId xmlns:p14="http://schemas.microsoft.com/office/powerpoint/2010/main" val="162975045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88639"/>
            <a:ext cx="8208912" cy="5324535"/>
          </a:xfrm>
          <a:prstGeom prst="rect">
            <a:avLst/>
          </a:prstGeom>
        </p:spPr>
        <p:txBody>
          <a:bodyPr wrap="square">
            <a:spAutoFit/>
          </a:bodyPr>
          <a:lstStyle/>
          <a:p>
            <a:r>
              <a:rPr lang="es-CO" sz="2000" b="1" dirty="0" smtClean="0"/>
              <a:t>DELITOS ELECTORALES: </a:t>
            </a:r>
          </a:p>
          <a:p>
            <a:endParaRPr lang="es-CO" sz="2000" dirty="0" smtClean="0"/>
          </a:p>
          <a:p>
            <a:pPr algn="just"/>
            <a:r>
              <a:rPr lang="es-CO" sz="2000" dirty="0" smtClean="0"/>
              <a:t>De </a:t>
            </a:r>
            <a:r>
              <a:rPr lang="es-CO" sz="2000" dirty="0"/>
              <a:t>acuerdo al Código Penal colombiano los </a:t>
            </a:r>
            <a:r>
              <a:rPr lang="es-CO" sz="2000" dirty="0" smtClean="0"/>
              <a:t>siguientes son </a:t>
            </a:r>
            <a:r>
              <a:rPr lang="es-CO" sz="2000" dirty="0"/>
              <a:t>considerados como </a:t>
            </a:r>
            <a:r>
              <a:rPr lang="es-CO" sz="2000" i="1" dirty="0"/>
              <a:t>delitos contra los mecanismos </a:t>
            </a:r>
            <a:r>
              <a:rPr lang="es-CO" sz="2000" i="1" dirty="0" smtClean="0"/>
              <a:t>de participación </a:t>
            </a:r>
            <a:r>
              <a:rPr lang="es-CO" sz="2000" i="1" dirty="0"/>
              <a:t>democrática</a:t>
            </a:r>
            <a:r>
              <a:rPr lang="es-CO" sz="2000" i="1" dirty="0" smtClean="0"/>
              <a:t>:</a:t>
            </a:r>
          </a:p>
          <a:p>
            <a:pPr algn="just"/>
            <a:endParaRPr lang="es-CO" sz="2000" i="1" dirty="0"/>
          </a:p>
          <a:p>
            <a:pPr algn="just"/>
            <a:r>
              <a:rPr lang="es-CO" sz="2000" dirty="0"/>
              <a:t>1. Perturbación de certamen democrático.</a:t>
            </a:r>
          </a:p>
          <a:p>
            <a:pPr algn="just"/>
            <a:r>
              <a:rPr lang="es-CO" sz="2000" dirty="0"/>
              <a:t>2. Constreñimiento al sufragante</a:t>
            </a:r>
          </a:p>
          <a:p>
            <a:pPr algn="just"/>
            <a:r>
              <a:rPr lang="es-CO" sz="2000" dirty="0"/>
              <a:t>3. Fraude al sufragante</a:t>
            </a:r>
          </a:p>
          <a:p>
            <a:pPr algn="just"/>
            <a:r>
              <a:rPr lang="es-CO" sz="2000" dirty="0"/>
              <a:t>4. Fraude en la inscripción de cédulas</a:t>
            </a:r>
          </a:p>
          <a:p>
            <a:pPr algn="just"/>
            <a:r>
              <a:rPr lang="es-CO" sz="2000" dirty="0"/>
              <a:t>5. Corrupción al sufragante</a:t>
            </a:r>
          </a:p>
          <a:p>
            <a:pPr algn="just"/>
            <a:r>
              <a:rPr lang="es-CO" sz="2000" dirty="0"/>
              <a:t>6. Voto fraudulento</a:t>
            </a:r>
          </a:p>
          <a:p>
            <a:pPr algn="just"/>
            <a:r>
              <a:rPr lang="es-CO" sz="2000" dirty="0"/>
              <a:t>7. Favorecimiento de voto fraudulento</a:t>
            </a:r>
          </a:p>
          <a:p>
            <a:pPr algn="just"/>
            <a:r>
              <a:rPr lang="es-CO" sz="2000" dirty="0"/>
              <a:t>8. Mora en la entrega de documentos relacionados </a:t>
            </a:r>
            <a:r>
              <a:rPr lang="es-CO" sz="2000" dirty="0" smtClean="0"/>
              <a:t>con una </a:t>
            </a:r>
            <a:r>
              <a:rPr lang="es-CO" sz="2000" dirty="0"/>
              <a:t>votación.</a:t>
            </a:r>
          </a:p>
          <a:p>
            <a:pPr algn="just"/>
            <a:r>
              <a:rPr lang="es-CO" sz="2000" dirty="0"/>
              <a:t>9. Alteración de resultados electorales.</a:t>
            </a:r>
          </a:p>
          <a:p>
            <a:pPr algn="just"/>
            <a:r>
              <a:rPr lang="es-CO" sz="2000" dirty="0"/>
              <a:t>10. Ocultamiento, retención y posesión ilícita de cédula.</a:t>
            </a:r>
          </a:p>
          <a:p>
            <a:pPr algn="just"/>
            <a:r>
              <a:rPr lang="es-CO" sz="2000" dirty="0"/>
              <a:t>11. Denegación de inscripción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458064"/>
            <a:ext cx="2188622" cy="239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63486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155794"/>
            <a:ext cx="8424936" cy="2862322"/>
          </a:xfrm>
          <a:prstGeom prst="rect">
            <a:avLst/>
          </a:prstGeom>
        </p:spPr>
        <p:txBody>
          <a:bodyPr wrap="square">
            <a:spAutoFit/>
          </a:bodyPr>
          <a:lstStyle/>
          <a:p>
            <a:r>
              <a:rPr lang="es-CO" dirty="0"/>
              <a:t>Además de las conductas relacionadas </a:t>
            </a:r>
            <a:r>
              <a:rPr lang="es-CO" dirty="0" smtClean="0"/>
              <a:t>anteriormente, como </a:t>
            </a:r>
            <a:r>
              <a:rPr lang="es-CO" dirty="0"/>
              <a:t>ya se dijo, en el Código penal se encuentran otros </a:t>
            </a:r>
            <a:r>
              <a:rPr lang="es-CO" dirty="0" smtClean="0"/>
              <a:t>delitos que </a:t>
            </a:r>
            <a:r>
              <a:rPr lang="es-CO" dirty="0"/>
              <a:t>pueden relacionarse directamente a temas electorales.</a:t>
            </a:r>
          </a:p>
          <a:p>
            <a:endParaRPr lang="es-CO" dirty="0" smtClean="0"/>
          </a:p>
          <a:p>
            <a:r>
              <a:rPr lang="es-CO" dirty="0" smtClean="0"/>
              <a:t>Entre </a:t>
            </a:r>
            <a:r>
              <a:rPr lang="es-CO" dirty="0"/>
              <a:t>muchas conductas, </a:t>
            </a:r>
            <a:r>
              <a:rPr lang="es-CO" dirty="0" smtClean="0"/>
              <a:t>se pueden abordar las </a:t>
            </a:r>
            <a:r>
              <a:rPr lang="es-CO" dirty="0"/>
              <a:t>siguientes</a:t>
            </a:r>
            <a:r>
              <a:rPr lang="es-CO" dirty="0" smtClean="0"/>
              <a:t>:</a:t>
            </a:r>
          </a:p>
          <a:p>
            <a:endParaRPr lang="es-CO" dirty="0"/>
          </a:p>
          <a:p>
            <a:r>
              <a:rPr lang="es-CO" dirty="0"/>
              <a:t>1. Violencia contra servidor público</a:t>
            </a:r>
          </a:p>
          <a:p>
            <a:r>
              <a:rPr lang="es-CO" dirty="0"/>
              <a:t>2. Cohecho</a:t>
            </a:r>
          </a:p>
          <a:p>
            <a:r>
              <a:rPr lang="es-CO" dirty="0"/>
              <a:t>3. Concusión</a:t>
            </a:r>
          </a:p>
          <a:p>
            <a:r>
              <a:rPr lang="es-CO" dirty="0"/>
              <a:t>4. Intervención en política</a:t>
            </a:r>
          </a:p>
        </p:txBody>
      </p:sp>
    </p:spTree>
    <p:extLst>
      <p:ext uri="{BB962C8B-B14F-4D97-AF65-F5344CB8AC3E}">
        <p14:creationId xmlns:p14="http://schemas.microsoft.com/office/powerpoint/2010/main" val="50994298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8554" y="431286"/>
            <a:ext cx="8625934" cy="6186309"/>
          </a:xfrm>
          <a:prstGeom prst="rect">
            <a:avLst/>
          </a:prstGeom>
        </p:spPr>
        <p:txBody>
          <a:bodyPr wrap="square">
            <a:spAutoFit/>
          </a:bodyPr>
          <a:lstStyle/>
          <a:p>
            <a:pPr algn="just"/>
            <a:r>
              <a:rPr lang="es-CO" b="1" dirty="0" smtClean="0"/>
              <a:t>IRREGULARIDADES DISCIPLINARIAS Y PROHIBICIÓN A </a:t>
            </a:r>
            <a:r>
              <a:rPr lang="es-CO" b="1" dirty="0"/>
              <a:t>S</a:t>
            </a:r>
            <a:r>
              <a:rPr lang="es-CO" b="1" dirty="0" smtClean="0"/>
              <a:t>ERVIDORES PÚBLICOS</a:t>
            </a:r>
            <a:endParaRPr lang="es-CO" b="1" dirty="0"/>
          </a:p>
          <a:p>
            <a:pPr algn="just"/>
            <a:endParaRPr lang="es-CO" dirty="0" smtClean="0"/>
          </a:p>
          <a:p>
            <a:pPr marL="342900" indent="-342900" algn="just">
              <a:buAutoNum type="alphaUcPeriod"/>
            </a:pPr>
            <a:r>
              <a:rPr lang="es-CO" b="1" dirty="0" smtClean="0"/>
              <a:t>Intervención en política de los servidores públicos: </a:t>
            </a:r>
          </a:p>
          <a:p>
            <a:pPr algn="just"/>
            <a:endParaRPr lang="es-CO" dirty="0" smtClean="0"/>
          </a:p>
          <a:p>
            <a:pPr algn="just"/>
            <a:r>
              <a:rPr lang="es-CO" i="1" dirty="0"/>
              <a:t>En términos generales, los servidores públicos tienen </a:t>
            </a:r>
            <a:r>
              <a:rPr lang="es-CO" i="1" dirty="0" smtClean="0"/>
              <a:t>prohibido intervenir </a:t>
            </a:r>
            <a:r>
              <a:rPr lang="es-CO" i="1" dirty="0"/>
              <a:t>en política. </a:t>
            </a:r>
            <a:r>
              <a:rPr lang="es-CO" dirty="0" smtClean="0"/>
              <a:t>Además </a:t>
            </a:r>
            <a:r>
              <a:rPr lang="es-CO" dirty="0"/>
              <a:t>de constituir un delito, </a:t>
            </a:r>
            <a:r>
              <a:rPr lang="es-CO" dirty="0" smtClean="0"/>
              <a:t>la </a:t>
            </a:r>
            <a:r>
              <a:rPr lang="es-CO" dirty="0"/>
              <a:t>intervención en política </a:t>
            </a:r>
            <a:r>
              <a:rPr lang="es-CO" dirty="0" smtClean="0"/>
              <a:t>también puede </a:t>
            </a:r>
            <a:r>
              <a:rPr lang="es-CO" dirty="0"/>
              <a:t>acarrear sanciones disciplinarias para los </a:t>
            </a:r>
            <a:r>
              <a:rPr lang="es-CO" dirty="0" smtClean="0"/>
              <a:t>servidores públicos.</a:t>
            </a:r>
          </a:p>
          <a:p>
            <a:pPr algn="just"/>
            <a:endParaRPr lang="es-CO" dirty="0"/>
          </a:p>
          <a:p>
            <a:pPr algn="just"/>
            <a:r>
              <a:rPr lang="es-CO" b="1" dirty="0" smtClean="0"/>
              <a:t>B. Prohibiciones a los servidores públicos: </a:t>
            </a:r>
          </a:p>
          <a:p>
            <a:pPr algn="just"/>
            <a:endParaRPr lang="es-CO" dirty="0" smtClean="0"/>
          </a:p>
          <a:p>
            <a:pPr algn="just"/>
            <a:r>
              <a:rPr lang="es-CO" dirty="0" smtClean="0"/>
              <a:t>En </a:t>
            </a:r>
            <a:r>
              <a:rPr lang="es-CO" dirty="0"/>
              <a:t>términos generales, la Constitución indica que </a:t>
            </a:r>
            <a:r>
              <a:rPr lang="es-CO" dirty="0" smtClean="0"/>
              <a:t>los servidores </a:t>
            </a:r>
            <a:r>
              <a:rPr lang="es-CO" dirty="0"/>
              <a:t>públicos están obligados a respetar las </a:t>
            </a:r>
            <a:r>
              <a:rPr lang="es-CO" dirty="0" smtClean="0"/>
              <a:t>normas jurídicas </a:t>
            </a:r>
            <a:r>
              <a:rPr lang="es-CO" dirty="0"/>
              <a:t>colombianas y sólo les es permitido hacer </a:t>
            </a:r>
            <a:r>
              <a:rPr lang="es-CO" dirty="0" smtClean="0"/>
              <a:t>aquello que </a:t>
            </a:r>
            <a:r>
              <a:rPr lang="es-CO" dirty="0"/>
              <a:t>se encuentra dentro de sus funciones. Lo anterior </a:t>
            </a:r>
            <a:r>
              <a:rPr lang="es-CO" dirty="0" smtClean="0"/>
              <a:t>significa que </a:t>
            </a:r>
            <a:r>
              <a:rPr lang="es-CO" dirty="0"/>
              <a:t>cuando se es servidor público una persona adquiere </a:t>
            </a:r>
            <a:r>
              <a:rPr lang="es-CO" dirty="0" smtClean="0"/>
              <a:t>una mayor </a:t>
            </a:r>
            <a:r>
              <a:rPr lang="es-CO" dirty="0"/>
              <a:t>responsabilidad ante el ordenamiento jurídico y </a:t>
            </a:r>
            <a:r>
              <a:rPr lang="es-CO" dirty="0" smtClean="0"/>
              <a:t>la ciudadanía</a:t>
            </a:r>
            <a:r>
              <a:rPr lang="es-CO" dirty="0"/>
              <a:t>.</a:t>
            </a:r>
          </a:p>
          <a:p>
            <a:pPr algn="just"/>
            <a:endParaRPr lang="es-CO" i="1" dirty="0" smtClean="0"/>
          </a:p>
          <a:p>
            <a:pPr algn="just"/>
            <a:r>
              <a:rPr lang="es-CO" dirty="0" smtClean="0"/>
              <a:t>Las prohibiciones a los servidores públicos en materia electoral pueden clasificarse en dos tipos, de </a:t>
            </a:r>
            <a:r>
              <a:rPr lang="es-CO" dirty="0"/>
              <a:t>acuerdo al cuerpo </a:t>
            </a:r>
            <a:r>
              <a:rPr lang="es-CO" dirty="0" smtClean="0"/>
              <a:t>normativo en </a:t>
            </a:r>
            <a:r>
              <a:rPr lang="es-CO" dirty="0"/>
              <a:t>el que se encuentran:</a:t>
            </a:r>
          </a:p>
          <a:p>
            <a:pPr algn="just"/>
            <a:r>
              <a:rPr lang="es-CO" dirty="0"/>
              <a:t>1. Prohibiciones Constitucionales</a:t>
            </a:r>
          </a:p>
          <a:p>
            <a:pPr algn="just"/>
            <a:r>
              <a:rPr lang="es-CO" dirty="0"/>
              <a:t>2. Prohibiciones de Ley de garantías</a:t>
            </a:r>
            <a:endParaRPr lang="es-CO" i="1" dirty="0"/>
          </a:p>
          <a:p>
            <a:pPr algn="just"/>
            <a:endParaRPr lang="es-CO" i="1" dirty="0"/>
          </a:p>
        </p:txBody>
      </p:sp>
    </p:spTree>
    <p:extLst>
      <p:ext uri="{BB962C8B-B14F-4D97-AF65-F5344CB8AC3E}">
        <p14:creationId xmlns:p14="http://schemas.microsoft.com/office/powerpoint/2010/main" val="16250364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91680" y="551328"/>
            <a:ext cx="5199756" cy="4462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defRPr/>
            </a:pPr>
            <a:r>
              <a:rPr lang="es-ES" sz="2300" b="1" dirty="0">
                <a:solidFill>
                  <a:srgbClr val="FFFFFF"/>
                </a:solidFill>
                <a:effectLst>
                  <a:outerShdw blurRad="38100" dist="38100" dir="2700000" algn="tl">
                    <a:srgbClr val="808080"/>
                  </a:outerShdw>
                </a:effectLst>
                <a:ea typeface="ＭＳ Ｐゴシック" pitchFamily="-65" charset="-128"/>
              </a:rPr>
              <a:t>¿Qué es la Observación Electoral?</a:t>
            </a:r>
          </a:p>
        </p:txBody>
      </p:sp>
      <p:sp>
        <p:nvSpPr>
          <p:cNvPr id="9" name="8 CuadroTexto"/>
          <p:cNvSpPr txBox="1"/>
          <p:nvPr/>
        </p:nvSpPr>
        <p:spPr>
          <a:xfrm>
            <a:off x="827584" y="1556792"/>
            <a:ext cx="7488832" cy="462832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174625" indent="-174625" algn="ctr">
              <a:lnSpc>
                <a:spcPct val="90000"/>
              </a:lnSpc>
              <a:defRPr/>
            </a:pPr>
            <a:r>
              <a:rPr lang="es-ES" sz="2800" dirty="0">
                <a:solidFill>
                  <a:srgbClr val="000000"/>
                </a:solidFill>
                <a:ea typeface="ＭＳ Ｐゴシック" pitchFamily="-65" charset="-128"/>
                <a:cs typeface="Tahoma" pitchFamily="-65" charset="0"/>
              </a:rPr>
              <a:t>”Es el seguimiento y registro de incidencias de un proceso electoral en un ámbito geográfico amplio, mediante la integración de una considerable movilización de </a:t>
            </a:r>
            <a:r>
              <a:rPr lang="es-ES" sz="2800" u="sng" dirty="0">
                <a:solidFill>
                  <a:srgbClr val="FF0000"/>
                </a:solidFill>
                <a:effectLst>
                  <a:outerShdw blurRad="38100" dist="38100" dir="2700000" algn="tl">
                    <a:srgbClr val="C0C0C0"/>
                  </a:outerShdw>
                </a:effectLst>
                <a:ea typeface="ＭＳ Ｐゴシック" pitchFamily="-65" charset="-128"/>
                <a:cs typeface="Tahoma" pitchFamily="-65" charset="0"/>
              </a:rPr>
              <a:t>ciudadanos voluntarios</a:t>
            </a:r>
            <a:r>
              <a:rPr lang="es-ES" sz="2800" dirty="0">
                <a:solidFill>
                  <a:srgbClr val="000000"/>
                </a:solidFill>
                <a:ea typeface="ＭＳ Ｐゴシック" pitchFamily="-65" charset="-128"/>
                <a:cs typeface="Tahoma" pitchFamily="-65" charset="0"/>
              </a:rPr>
              <a:t>, asociados con un sistema de información pública sobre el desarrollo de este proceso</a:t>
            </a:r>
            <a:r>
              <a:rPr lang="es-ES" sz="2800" dirty="0" smtClean="0">
                <a:solidFill>
                  <a:srgbClr val="000000"/>
                </a:solidFill>
                <a:ea typeface="ＭＳ Ｐゴシック" pitchFamily="-65" charset="-128"/>
                <a:cs typeface="Tahoma" pitchFamily="-65" charset="0"/>
              </a:rPr>
              <a:t>”</a:t>
            </a:r>
          </a:p>
          <a:p>
            <a:pPr marL="174625" indent="-174625" algn="ctr">
              <a:lnSpc>
                <a:spcPct val="90000"/>
              </a:lnSpc>
              <a:defRPr/>
            </a:pPr>
            <a:endParaRPr lang="es-ES" sz="2800" dirty="0">
              <a:solidFill>
                <a:srgbClr val="000000"/>
              </a:solidFill>
              <a:ea typeface="ＭＳ Ｐゴシック" pitchFamily="-65" charset="-128"/>
              <a:cs typeface="Tahoma" pitchFamily="-65" charset="0"/>
            </a:endParaRPr>
          </a:p>
          <a:p>
            <a:pPr marL="174625" indent="-174625" algn="ctr">
              <a:lnSpc>
                <a:spcPct val="90000"/>
              </a:lnSpc>
              <a:defRPr/>
            </a:pPr>
            <a:endParaRPr lang="es-ES" sz="2800" dirty="0">
              <a:solidFill>
                <a:srgbClr val="000000"/>
              </a:solidFill>
              <a:ea typeface="ＭＳ Ｐゴシック" pitchFamily="-65" charset="-128"/>
              <a:cs typeface="Tahoma" pitchFamily="-65" charset="0"/>
            </a:endParaRPr>
          </a:p>
          <a:p>
            <a:pPr marL="174625" indent="-174625">
              <a:lnSpc>
                <a:spcPct val="90000"/>
              </a:lnSpc>
              <a:defRPr/>
            </a:pPr>
            <a:r>
              <a:rPr lang="es-ES" sz="2400" dirty="0">
                <a:solidFill>
                  <a:srgbClr val="000000"/>
                </a:solidFill>
                <a:ea typeface="ＭＳ Ｐゴシック" pitchFamily="-65" charset="-128"/>
                <a:cs typeface="Tahoma" pitchFamily="-65" charset="0"/>
              </a:rPr>
              <a:t> </a:t>
            </a:r>
            <a:r>
              <a:rPr lang="es-ES" sz="1000" dirty="0">
                <a:solidFill>
                  <a:srgbClr val="000000"/>
                </a:solidFill>
                <a:ea typeface="ＭＳ Ｐゴシック" pitchFamily="-65" charset="-128"/>
                <a:cs typeface="Tahoma" pitchFamily="-65" charset="0"/>
              </a:rPr>
              <a:t>VALVERDE Ricardo, BONEO Horacio “La Observación Internacional y Nacional de las Elecciones” Instituto Interamericano de los Derechos Humanos / Centro de Asesoría y Promoción Electoral CAPEL. Julio 2004. </a:t>
            </a:r>
            <a:r>
              <a:rPr lang="es-ES" sz="1000" dirty="0" err="1">
                <a:solidFill>
                  <a:srgbClr val="000000"/>
                </a:solidFill>
                <a:ea typeface="ＭＳ Ｐゴシック" pitchFamily="-65" charset="-128"/>
                <a:cs typeface="Tahoma" pitchFamily="-65" charset="0"/>
              </a:rPr>
              <a:t>P.p</a:t>
            </a:r>
            <a:r>
              <a:rPr lang="es-ES" sz="1000" dirty="0">
                <a:solidFill>
                  <a:srgbClr val="000000"/>
                </a:solidFill>
                <a:ea typeface="ＭＳ Ｐゴシック" pitchFamily="-65" charset="-128"/>
                <a:cs typeface="Tahoma" pitchFamily="-65" charset="0"/>
              </a:rPr>
              <a:t> 16.</a:t>
            </a:r>
          </a:p>
          <a:p>
            <a:pPr marL="174625" indent="-174625">
              <a:defRPr/>
            </a:pPr>
            <a:endParaRPr lang="es-ES" sz="2800" dirty="0">
              <a:solidFill>
                <a:srgbClr val="000000"/>
              </a:solidFill>
              <a:ea typeface="ＭＳ Ｐゴシック" pitchFamily="-65" charset="-128"/>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815975" y="1835150"/>
            <a:ext cx="1376363" cy="360363"/>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s-MX" sz="1600">
                <a:solidFill>
                  <a:srgbClr val="000000"/>
                </a:solidFill>
                <a:latin typeface="Tahoma" pitchFamily="-65" charset="0"/>
                <a:ea typeface="ＭＳ Ｐゴシック" pitchFamily="-65" charset="-128"/>
                <a:cs typeface="+mn-cs"/>
              </a:rPr>
              <a:t>Observadores</a:t>
            </a:r>
            <a:endParaRPr lang="es-ES" sz="1600">
              <a:solidFill>
                <a:srgbClr val="000000"/>
              </a:solidFill>
              <a:latin typeface="Tahoma" pitchFamily="-65" charset="0"/>
              <a:ea typeface="ＭＳ Ｐゴシック" pitchFamily="-65" charset="-128"/>
              <a:cs typeface="+mn-cs"/>
            </a:endParaRPr>
          </a:p>
        </p:txBody>
      </p:sp>
      <p:sp>
        <p:nvSpPr>
          <p:cNvPr id="17412" name="Rectangle 5"/>
          <p:cNvSpPr>
            <a:spLocks noChangeArrowheads="1"/>
          </p:cNvSpPr>
          <p:nvPr/>
        </p:nvSpPr>
        <p:spPr bwMode="auto">
          <a:xfrm>
            <a:off x="2673350" y="3103563"/>
            <a:ext cx="1609725" cy="57626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defRPr/>
            </a:pPr>
            <a:r>
              <a:rPr lang="es-MX" sz="1600">
                <a:solidFill>
                  <a:srgbClr val="000000"/>
                </a:solidFill>
                <a:latin typeface="Tahoma" pitchFamily="-65" charset="0"/>
                <a:ea typeface="ＭＳ Ｐゴシック" pitchFamily="-65" charset="-128"/>
              </a:rPr>
              <a:t>Sistema </a:t>
            </a:r>
          </a:p>
          <a:p>
            <a:pPr algn="ctr">
              <a:defRPr/>
            </a:pPr>
            <a:r>
              <a:rPr lang="es-MX" sz="1600">
                <a:solidFill>
                  <a:srgbClr val="000000"/>
                </a:solidFill>
                <a:latin typeface="Tahoma" pitchFamily="-65" charset="0"/>
                <a:ea typeface="ＭＳ Ｐゴシック" pitchFamily="-65" charset="-128"/>
              </a:rPr>
              <a:t>de información</a:t>
            </a:r>
            <a:endParaRPr lang="es-ES" sz="1600">
              <a:solidFill>
                <a:srgbClr val="000000"/>
              </a:solidFill>
              <a:latin typeface="Tahoma" pitchFamily="-65" charset="0"/>
              <a:ea typeface="ＭＳ Ｐゴシック" pitchFamily="-65" charset="-128"/>
            </a:endParaRPr>
          </a:p>
        </p:txBody>
      </p:sp>
      <p:sp>
        <p:nvSpPr>
          <p:cNvPr id="17413" name="Rectangle 6"/>
          <p:cNvSpPr>
            <a:spLocks noChangeArrowheads="1"/>
          </p:cNvSpPr>
          <p:nvPr/>
        </p:nvSpPr>
        <p:spPr bwMode="auto">
          <a:xfrm>
            <a:off x="523875" y="2303463"/>
            <a:ext cx="1376363" cy="360362"/>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s-MX" sz="1600">
                <a:solidFill>
                  <a:srgbClr val="000000"/>
                </a:solidFill>
                <a:latin typeface="Tahoma" pitchFamily="-65" charset="0"/>
                <a:ea typeface="ＭＳ Ｐゴシック" pitchFamily="-65" charset="-128"/>
                <a:cs typeface="+mn-cs"/>
              </a:rPr>
              <a:t>Observadores</a:t>
            </a:r>
            <a:endParaRPr lang="es-ES" sz="1600">
              <a:solidFill>
                <a:srgbClr val="000000"/>
              </a:solidFill>
              <a:latin typeface="Tahoma" pitchFamily="-65" charset="0"/>
              <a:ea typeface="ＭＳ Ｐゴシック" pitchFamily="-65" charset="-128"/>
              <a:cs typeface="+mn-cs"/>
            </a:endParaRPr>
          </a:p>
        </p:txBody>
      </p:sp>
      <p:sp>
        <p:nvSpPr>
          <p:cNvPr id="17414" name="Rectangle 7"/>
          <p:cNvSpPr>
            <a:spLocks noChangeArrowheads="1"/>
          </p:cNvSpPr>
          <p:nvPr/>
        </p:nvSpPr>
        <p:spPr bwMode="auto">
          <a:xfrm>
            <a:off x="277813" y="2836863"/>
            <a:ext cx="1376362" cy="360362"/>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s-MX" sz="1600">
                <a:solidFill>
                  <a:srgbClr val="000000"/>
                </a:solidFill>
                <a:latin typeface="Tahoma" pitchFamily="-65" charset="0"/>
                <a:ea typeface="ＭＳ Ｐゴシック" pitchFamily="-65" charset="-128"/>
                <a:cs typeface="+mn-cs"/>
              </a:rPr>
              <a:t>Observadores</a:t>
            </a:r>
            <a:endParaRPr lang="es-ES" sz="1600">
              <a:solidFill>
                <a:srgbClr val="000000"/>
              </a:solidFill>
              <a:latin typeface="Tahoma" pitchFamily="-65" charset="0"/>
              <a:ea typeface="ＭＳ Ｐゴシック" pitchFamily="-65" charset="-128"/>
              <a:cs typeface="+mn-cs"/>
            </a:endParaRPr>
          </a:p>
        </p:txBody>
      </p:sp>
      <p:sp>
        <p:nvSpPr>
          <p:cNvPr id="17415" name="Rectangle 8"/>
          <p:cNvSpPr>
            <a:spLocks noChangeArrowheads="1"/>
          </p:cNvSpPr>
          <p:nvPr/>
        </p:nvSpPr>
        <p:spPr bwMode="auto">
          <a:xfrm>
            <a:off x="152400" y="3384550"/>
            <a:ext cx="1376363" cy="360363"/>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s-MX" sz="1600">
                <a:solidFill>
                  <a:srgbClr val="000000"/>
                </a:solidFill>
                <a:latin typeface="Tahoma" pitchFamily="-65" charset="0"/>
                <a:ea typeface="ＭＳ Ｐゴシック" pitchFamily="-65" charset="-128"/>
                <a:cs typeface="+mn-cs"/>
              </a:rPr>
              <a:t>Observadores</a:t>
            </a:r>
            <a:endParaRPr lang="es-ES" sz="1600">
              <a:solidFill>
                <a:srgbClr val="000000"/>
              </a:solidFill>
              <a:latin typeface="Tahoma" pitchFamily="-65" charset="0"/>
              <a:ea typeface="ＭＳ Ｐゴシック" pitchFamily="-65" charset="-128"/>
              <a:cs typeface="+mn-cs"/>
            </a:endParaRPr>
          </a:p>
        </p:txBody>
      </p:sp>
      <p:grpSp>
        <p:nvGrpSpPr>
          <p:cNvPr id="2" name="30 Grupo"/>
          <p:cNvGrpSpPr>
            <a:grpSpLocks/>
          </p:cNvGrpSpPr>
          <p:nvPr/>
        </p:nvGrpSpPr>
        <p:grpSpPr bwMode="auto">
          <a:xfrm>
            <a:off x="1508125" y="1852613"/>
            <a:ext cx="1277938" cy="2012950"/>
            <a:chOff x="1507841" y="1852611"/>
            <a:chExt cx="1278210" cy="2012994"/>
          </a:xfrm>
        </p:grpSpPr>
        <p:sp>
          <p:nvSpPr>
            <p:cNvPr id="17419" name="Line 12"/>
            <p:cNvSpPr>
              <a:spLocks noChangeShapeType="1"/>
            </p:cNvSpPr>
            <p:nvPr/>
          </p:nvSpPr>
          <p:spPr bwMode="auto">
            <a:xfrm>
              <a:off x="2192200" y="2089153"/>
              <a:ext cx="593851" cy="966809"/>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defRPr/>
              </a:pPr>
              <a:endParaRPr lang="es-CO"/>
            </a:p>
          </p:txBody>
        </p:sp>
        <p:sp>
          <p:nvSpPr>
            <p:cNvPr id="17422" name="Line 15"/>
            <p:cNvSpPr>
              <a:spLocks noChangeShapeType="1"/>
            </p:cNvSpPr>
            <p:nvPr/>
          </p:nvSpPr>
          <p:spPr bwMode="auto">
            <a:xfrm>
              <a:off x="1900037" y="2530488"/>
              <a:ext cx="743108" cy="684228"/>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defRPr/>
              </a:pPr>
              <a:endParaRPr lang="es-CO"/>
            </a:p>
          </p:txBody>
        </p:sp>
        <p:sp>
          <p:nvSpPr>
            <p:cNvPr id="17423" name="Line 16"/>
            <p:cNvSpPr>
              <a:spLocks noChangeShapeType="1"/>
            </p:cNvSpPr>
            <p:nvPr/>
          </p:nvSpPr>
          <p:spPr bwMode="auto">
            <a:xfrm>
              <a:off x="1684092" y="3024212"/>
              <a:ext cx="959054" cy="333382"/>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defRPr/>
              </a:pPr>
              <a:endParaRPr lang="es-CO"/>
            </a:p>
          </p:txBody>
        </p:sp>
        <p:sp>
          <p:nvSpPr>
            <p:cNvPr id="17424" name="Line 17"/>
            <p:cNvSpPr>
              <a:spLocks noChangeShapeType="1"/>
            </p:cNvSpPr>
            <p:nvPr/>
          </p:nvSpPr>
          <p:spPr bwMode="auto">
            <a:xfrm flipV="1">
              <a:off x="1528483" y="3484597"/>
              <a:ext cx="1114662" cy="44451"/>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defRPr/>
              </a:pPr>
              <a:endParaRPr lang="es-CO"/>
            </a:p>
          </p:txBody>
        </p:sp>
        <p:sp>
          <p:nvSpPr>
            <p:cNvPr id="27675" name="Text Box 18"/>
            <p:cNvSpPr txBox="1">
              <a:spLocks noChangeArrowheads="1"/>
            </p:cNvSpPr>
            <p:nvPr/>
          </p:nvSpPr>
          <p:spPr bwMode="auto">
            <a:xfrm rot="3390022">
              <a:off x="2018909" y="2274886"/>
              <a:ext cx="1181100" cy="336550"/>
            </a:xfrm>
            <a:prstGeom prst="rect">
              <a:avLst/>
            </a:prstGeom>
            <a:noFill/>
            <a:ln w="9525">
              <a:noFill/>
              <a:miter lim="800000"/>
              <a:headEnd/>
              <a:tailEnd/>
            </a:ln>
          </p:spPr>
          <p:txBody>
            <a:bodyPr wrap="none">
              <a:spAutoFit/>
            </a:bodyPr>
            <a:lstStyle/>
            <a:p>
              <a:r>
                <a:rPr lang="es-MX" sz="1600">
                  <a:latin typeface="Tahoma" pitchFamily="34" charset="0"/>
                </a:rPr>
                <a:t>Incidencias</a:t>
              </a:r>
              <a:endParaRPr lang="es-ES" sz="1600">
                <a:latin typeface="Tahoma" pitchFamily="34" charset="0"/>
              </a:endParaRPr>
            </a:p>
          </p:txBody>
        </p:sp>
        <p:sp>
          <p:nvSpPr>
            <p:cNvPr id="27676" name="Text Box 19"/>
            <p:cNvSpPr txBox="1">
              <a:spLocks noChangeArrowheads="1"/>
            </p:cNvSpPr>
            <p:nvPr/>
          </p:nvSpPr>
          <p:spPr bwMode="auto">
            <a:xfrm rot="-166185">
              <a:off x="1507841" y="3529055"/>
              <a:ext cx="1181100" cy="336550"/>
            </a:xfrm>
            <a:prstGeom prst="rect">
              <a:avLst/>
            </a:prstGeom>
            <a:noFill/>
            <a:ln w="9525">
              <a:noFill/>
              <a:miter lim="800000"/>
              <a:headEnd/>
              <a:tailEnd/>
            </a:ln>
          </p:spPr>
          <p:txBody>
            <a:bodyPr wrap="none">
              <a:spAutoFit/>
            </a:bodyPr>
            <a:lstStyle/>
            <a:p>
              <a:r>
                <a:rPr lang="es-MX" sz="1600">
                  <a:latin typeface="Tahoma" pitchFamily="34" charset="0"/>
                </a:rPr>
                <a:t>Incidencias</a:t>
              </a:r>
              <a:endParaRPr lang="es-ES" sz="1600">
                <a:latin typeface="Tahoma" pitchFamily="34" charset="0"/>
              </a:endParaRPr>
            </a:p>
          </p:txBody>
        </p:sp>
      </p:grpSp>
      <p:grpSp>
        <p:nvGrpSpPr>
          <p:cNvPr id="3" name="34 Grupo"/>
          <p:cNvGrpSpPr>
            <a:grpSpLocks/>
          </p:cNvGrpSpPr>
          <p:nvPr/>
        </p:nvGrpSpPr>
        <p:grpSpPr bwMode="auto">
          <a:xfrm>
            <a:off x="4284663" y="2816225"/>
            <a:ext cx="2232025" cy="1200150"/>
            <a:chOff x="4284663" y="2816232"/>
            <a:chExt cx="2232025" cy="1200329"/>
          </a:xfrm>
        </p:grpSpPr>
        <p:sp>
          <p:nvSpPr>
            <p:cNvPr id="27669" name="Text Box 20"/>
            <p:cNvSpPr txBox="1">
              <a:spLocks noChangeArrowheads="1"/>
            </p:cNvSpPr>
            <p:nvPr/>
          </p:nvSpPr>
          <p:spPr bwMode="auto">
            <a:xfrm>
              <a:off x="4286248" y="2816232"/>
              <a:ext cx="2195216" cy="1200329"/>
            </a:xfrm>
            <a:prstGeom prst="rect">
              <a:avLst/>
            </a:prstGeom>
            <a:noFill/>
            <a:ln w="9525">
              <a:noFill/>
              <a:miter lim="800000"/>
              <a:headEnd/>
              <a:tailEnd/>
            </a:ln>
          </p:spPr>
          <p:txBody>
            <a:bodyPr wrap="none">
              <a:spAutoFit/>
            </a:bodyPr>
            <a:lstStyle/>
            <a:p>
              <a:r>
                <a:rPr lang="es-MX" sz="1600">
                  <a:latin typeface="Tahoma" pitchFamily="34" charset="0"/>
                </a:rPr>
                <a:t>Información al público</a:t>
              </a:r>
            </a:p>
            <a:p>
              <a:r>
                <a:rPr lang="es-MX" sz="1600">
                  <a:latin typeface="Tahoma" pitchFamily="34" charset="0"/>
                </a:rPr>
                <a:t>Recomendaciones</a:t>
              </a:r>
            </a:p>
            <a:p>
              <a:endParaRPr lang="es-MX" sz="800">
                <a:latin typeface="Tahoma" pitchFamily="34" charset="0"/>
              </a:endParaRPr>
            </a:p>
            <a:p>
              <a:r>
                <a:rPr lang="es-MX" sz="1600">
                  <a:latin typeface="Tahoma" pitchFamily="34" charset="0"/>
                </a:rPr>
                <a:t>Reformas</a:t>
              </a:r>
            </a:p>
            <a:p>
              <a:r>
                <a:rPr lang="es-MX" sz="1600">
                  <a:latin typeface="Tahoma" pitchFamily="34" charset="0"/>
                </a:rPr>
                <a:t>Propuestas</a:t>
              </a:r>
              <a:endParaRPr lang="es-ES" sz="1600">
                <a:latin typeface="Tahoma" pitchFamily="34" charset="0"/>
              </a:endParaRPr>
            </a:p>
          </p:txBody>
        </p:sp>
        <p:sp>
          <p:nvSpPr>
            <p:cNvPr id="17428" name="Line 21"/>
            <p:cNvSpPr>
              <a:spLocks noChangeShapeType="1"/>
            </p:cNvSpPr>
            <p:nvPr/>
          </p:nvSpPr>
          <p:spPr bwMode="auto">
            <a:xfrm>
              <a:off x="4284663" y="3421160"/>
              <a:ext cx="2232025" cy="0"/>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defRPr/>
              </a:pPr>
              <a:endParaRPr lang="es-CO"/>
            </a:p>
          </p:txBody>
        </p:sp>
      </p:grpSp>
      <p:sp>
        <p:nvSpPr>
          <p:cNvPr id="17429" name="AutoShape 22"/>
          <p:cNvSpPr>
            <a:spLocks noChangeArrowheads="1"/>
          </p:cNvSpPr>
          <p:nvPr/>
        </p:nvSpPr>
        <p:spPr bwMode="auto">
          <a:xfrm>
            <a:off x="6588125" y="2413000"/>
            <a:ext cx="2232025" cy="2016125"/>
          </a:xfrm>
          <a:prstGeom prst="bevel">
            <a:avLst>
              <a:gd name="adj" fmla="val 3352"/>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es-MX" b="1" dirty="0">
                <a:solidFill>
                  <a:schemeClr val="bg1"/>
                </a:solidFill>
                <a:latin typeface="Tahoma" pitchFamily="-65" charset="0"/>
                <a:ea typeface="ＭＳ Ｐゴシック" pitchFamily="-65" charset="-128"/>
              </a:rPr>
              <a:t>Sistema Electoral</a:t>
            </a:r>
          </a:p>
          <a:p>
            <a:pPr algn="ctr">
              <a:defRPr/>
            </a:pPr>
            <a:r>
              <a:rPr lang="es-MX" b="1" dirty="0">
                <a:solidFill>
                  <a:schemeClr val="bg1"/>
                </a:solidFill>
                <a:latin typeface="Tahoma" pitchFamily="-65" charset="0"/>
                <a:ea typeface="ＭＳ Ｐゴシック" pitchFamily="-65" charset="-128"/>
              </a:rPr>
              <a:t>transparente,</a:t>
            </a:r>
          </a:p>
          <a:p>
            <a:pPr algn="ctr">
              <a:defRPr/>
            </a:pPr>
            <a:r>
              <a:rPr lang="es-MX" b="1" dirty="0">
                <a:solidFill>
                  <a:schemeClr val="bg1"/>
                </a:solidFill>
                <a:latin typeface="Tahoma" pitchFamily="-65" charset="0"/>
                <a:ea typeface="ＭＳ Ｐゴシック" pitchFamily="-65" charset="-128"/>
              </a:rPr>
              <a:t>libre, </a:t>
            </a:r>
            <a:r>
              <a:rPr lang="es-ES" b="1" dirty="0">
                <a:solidFill>
                  <a:schemeClr val="bg1"/>
                </a:solidFill>
                <a:latin typeface="Tahoma" pitchFamily="-65" charset="0"/>
                <a:ea typeface="ＭＳ Ｐゴシック" pitchFamily="-65" charset="-128"/>
              </a:rPr>
              <a:t>seguro, </a:t>
            </a:r>
          </a:p>
          <a:p>
            <a:pPr algn="ctr">
              <a:defRPr/>
            </a:pPr>
            <a:r>
              <a:rPr lang="es-ES" b="1" dirty="0">
                <a:solidFill>
                  <a:schemeClr val="bg1"/>
                </a:solidFill>
                <a:latin typeface="Tahoma" pitchFamily="-65" charset="0"/>
                <a:ea typeface="ＭＳ Ｐゴシック" pitchFamily="-65" charset="-128"/>
              </a:rPr>
              <a:t>confiable</a:t>
            </a:r>
          </a:p>
          <a:p>
            <a:pPr algn="ctr">
              <a:defRPr/>
            </a:pPr>
            <a:r>
              <a:rPr lang="es-ES" b="1" dirty="0">
                <a:solidFill>
                  <a:schemeClr val="bg1"/>
                </a:solidFill>
                <a:latin typeface="Tahoma" pitchFamily="-65" charset="0"/>
                <a:ea typeface="ＭＳ Ｐゴシック" pitchFamily="-65" charset="-128"/>
              </a:rPr>
              <a:t>y auténtico.</a:t>
            </a:r>
          </a:p>
        </p:txBody>
      </p:sp>
      <p:pic>
        <p:nvPicPr>
          <p:cNvPr id="17433" name="Picture 25" descr="C:\Users\carlos.santana\Desktop\cld8.jpg"/>
          <p:cNvPicPr>
            <a:picLocks noChangeAspect="1" noChangeArrowheads="1"/>
          </p:cNvPicPr>
          <p:nvPr/>
        </p:nvPicPr>
        <p:blipFill>
          <a:blip r:embed="rId3"/>
          <a:srcRect/>
          <a:stretch>
            <a:fillRect/>
          </a:stretch>
        </p:blipFill>
        <p:spPr bwMode="auto">
          <a:xfrm>
            <a:off x="285750" y="4286250"/>
            <a:ext cx="2286000" cy="2085975"/>
          </a:xfrm>
          <a:prstGeom prst="rect">
            <a:avLst/>
          </a:prstGeom>
          <a:noFill/>
          <a:ln w="9525">
            <a:noFill/>
            <a:miter lim="800000"/>
            <a:headEnd/>
            <a:tailEnd/>
          </a:ln>
        </p:spPr>
      </p:pic>
      <p:pic>
        <p:nvPicPr>
          <p:cNvPr id="17435" name="Picture 27" descr="C:\Users\carlos.santana\Desktop\ANTIOQUIA2.jpg"/>
          <p:cNvPicPr>
            <a:picLocks noChangeAspect="1" noChangeArrowheads="1"/>
          </p:cNvPicPr>
          <p:nvPr/>
        </p:nvPicPr>
        <p:blipFill>
          <a:blip r:embed="rId4"/>
          <a:srcRect/>
          <a:stretch>
            <a:fillRect/>
          </a:stretch>
        </p:blipFill>
        <p:spPr bwMode="auto">
          <a:xfrm>
            <a:off x="642938" y="4286250"/>
            <a:ext cx="1552575" cy="2076450"/>
          </a:xfrm>
          <a:prstGeom prst="rect">
            <a:avLst/>
          </a:prstGeom>
          <a:noFill/>
          <a:ln w="9525">
            <a:noFill/>
            <a:miter lim="800000"/>
            <a:headEnd/>
            <a:tailEnd/>
          </a:ln>
        </p:spPr>
      </p:pic>
      <p:pic>
        <p:nvPicPr>
          <p:cNvPr id="17437" name="Picture 29" descr="C:\Users\carlos.santana\Desktop\Varias 074.jpg"/>
          <p:cNvPicPr>
            <a:picLocks noChangeAspect="1" noChangeArrowheads="1"/>
          </p:cNvPicPr>
          <p:nvPr/>
        </p:nvPicPr>
        <p:blipFill>
          <a:blip r:embed="rId5"/>
          <a:srcRect/>
          <a:stretch>
            <a:fillRect/>
          </a:stretch>
        </p:blipFill>
        <p:spPr bwMode="auto">
          <a:xfrm>
            <a:off x="285750" y="4286250"/>
            <a:ext cx="2786063" cy="2143125"/>
          </a:xfrm>
          <a:prstGeom prst="rect">
            <a:avLst/>
          </a:prstGeom>
          <a:noFill/>
          <a:ln w="9525">
            <a:noFill/>
            <a:miter lim="800000"/>
            <a:headEnd/>
            <a:tailEnd/>
          </a:ln>
        </p:spPr>
      </p:pic>
      <p:pic>
        <p:nvPicPr>
          <p:cNvPr id="17438" name="Picture 30" descr="C:\Users\carlos.santana\Desktop\100_0567.jpg"/>
          <p:cNvPicPr>
            <a:picLocks noChangeAspect="1" noChangeArrowheads="1"/>
          </p:cNvPicPr>
          <p:nvPr/>
        </p:nvPicPr>
        <p:blipFill>
          <a:blip r:embed="rId6"/>
          <a:srcRect/>
          <a:stretch>
            <a:fillRect/>
          </a:stretch>
        </p:blipFill>
        <p:spPr bwMode="auto">
          <a:xfrm>
            <a:off x="285750" y="4357688"/>
            <a:ext cx="2643188" cy="2057400"/>
          </a:xfrm>
          <a:prstGeom prst="rect">
            <a:avLst/>
          </a:prstGeom>
          <a:noFill/>
          <a:ln w="9525">
            <a:noFill/>
            <a:miter lim="800000"/>
            <a:headEnd/>
            <a:tailEnd/>
          </a:ln>
        </p:spPr>
      </p:pic>
      <p:pic>
        <p:nvPicPr>
          <p:cNvPr id="17439" name="Picture 31" descr="C:\Users\carlos.santana\Desktop\CENTRO DE COMPUTO 11.JPG"/>
          <p:cNvPicPr>
            <a:picLocks noChangeAspect="1" noChangeArrowheads="1"/>
          </p:cNvPicPr>
          <p:nvPr/>
        </p:nvPicPr>
        <p:blipFill>
          <a:blip r:embed="rId7"/>
          <a:srcRect/>
          <a:stretch>
            <a:fillRect/>
          </a:stretch>
        </p:blipFill>
        <p:spPr bwMode="auto">
          <a:xfrm>
            <a:off x="2000250" y="4286250"/>
            <a:ext cx="3209925" cy="2143125"/>
          </a:xfrm>
          <a:prstGeom prst="rect">
            <a:avLst/>
          </a:prstGeom>
          <a:noFill/>
          <a:ln w="9525">
            <a:noFill/>
            <a:miter lim="800000"/>
            <a:headEnd/>
            <a:tailEnd/>
          </a:ln>
        </p:spPr>
      </p:pic>
      <p:pic>
        <p:nvPicPr>
          <p:cNvPr id="17440" name="Picture 32" descr="C:\Users\carlos.santana\Desktop\CENTRO DE COMPUTO.JPG"/>
          <p:cNvPicPr>
            <a:picLocks noChangeAspect="1" noChangeArrowheads="1"/>
          </p:cNvPicPr>
          <p:nvPr/>
        </p:nvPicPr>
        <p:blipFill>
          <a:blip r:embed="rId8"/>
          <a:srcRect/>
          <a:stretch>
            <a:fillRect/>
          </a:stretch>
        </p:blipFill>
        <p:spPr bwMode="auto">
          <a:xfrm>
            <a:off x="2143125" y="4286250"/>
            <a:ext cx="3209925" cy="2143125"/>
          </a:xfrm>
          <a:prstGeom prst="rect">
            <a:avLst/>
          </a:prstGeom>
          <a:noFill/>
          <a:ln w="9525">
            <a:noFill/>
            <a:miter lim="800000"/>
            <a:headEnd/>
            <a:tailEnd/>
          </a:ln>
        </p:spPr>
      </p:pic>
      <p:pic>
        <p:nvPicPr>
          <p:cNvPr id="17441" name="Picture 33" descr="C:\Users\carlos.santana\Desktop\Reunión con Municipios - Cámara de Comercio 001.jpg"/>
          <p:cNvPicPr>
            <a:picLocks noChangeAspect="1" noChangeArrowheads="1"/>
          </p:cNvPicPr>
          <p:nvPr/>
        </p:nvPicPr>
        <p:blipFill>
          <a:blip r:embed="rId9"/>
          <a:srcRect/>
          <a:stretch>
            <a:fillRect/>
          </a:stretch>
        </p:blipFill>
        <p:spPr bwMode="auto">
          <a:xfrm>
            <a:off x="4714875" y="4572000"/>
            <a:ext cx="3287713" cy="2143125"/>
          </a:xfrm>
          <a:prstGeom prst="rect">
            <a:avLst/>
          </a:prstGeom>
          <a:noFill/>
          <a:ln w="9525">
            <a:noFill/>
            <a:miter lim="800000"/>
            <a:headEnd/>
            <a:tailEnd/>
          </a:ln>
        </p:spPr>
      </p:pic>
      <p:pic>
        <p:nvPicPr>
          <p:cNvPr id="17442" name="Picture 34" descr="C:\Users\carlos.santana\Desktop\sangil7.jpg"/>
          <p:cNvPicPr>
            <a:picLocks noChangeAspect="1" noChangeArrowheads="1"/>
          </p:cNvPicPr>
          <p:nvPr/>
        </p:nvPicPr>
        <p:blipFill>
          <a:blip r:embed="rId10"/>
          <a:srcRect/>
          <a:stretch>
            <a:fillRect/>
          </a:stretch>
        </p:blipFill>
        <p:spPr bwMode="auto">
          <a:xfrm>
            <a:off x="5000625" y="4572000"/>
            <a:ext cx="2800350" cy="2085975"/>
          </a:xfrm>
          <a:prstGeom prst="rect">
            <a:avLst/>
          </a:prstGeom>
          <a:noFill/>
          <a:ln w="9525">
            <a:noFill/>
            <a:miter lim="800000"/>
            <a:headEnd/>
            <a:tailEnd/>
          </a:ln>
        </p:spPr>
      </p:pic>
      <p:sp>
        <p:nvSpPr>
          <p:cNvPr id="30" name="29 Rectángulo"/>
          <p:cNvSpPr/>
          <p:nvPr/>
        </p:nvSpPr>
        <p:spPr>
          <a:xfrm>
            <a:off x="304800" y="914400"/>
            <a:ext cx="4481513" cy="40005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s-ES" sz="2000" dirty="0">
                <a:solidFill>
                  <a:srgbClr val="000000"/>
                </a:solidFill>
                <a:latin typeface="Tahoma" pitchFamily="-65" charset="0"/>
                <a:ea typeface="ＭＳ Ｐゴシック" pitchFamily="-65" charset="-128"/>
                <a:cs typeface="Tahoma" pitchFamily="-65" charset="0"/>
              </a:rPr>
              <a:t>¿Cómo se observan unas elecciones?</a:t>
            </a:r>
          </a:p>
        </p:txBody>
      </p:sp>
      <p:sp>
        <p:nvSpPr>
          <p:cNvPr id="33" name="32 Rectángulo"/>
          <p:cNvSpPr/>
          <p:nvPr/>
        </p:nvSpPr>
        <p:spPr>
          <a:xfrm>
            <a:off x="314325" y="414338"/>
            <a:ext cx="4500563" cy="400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es-ES" sz="2000" b="1" dirty="0">
                <a:solidFill>
                  <a:srgbClr val="FFFFFF"/>
                </a:solidFill>
                <a:effectLst>
                  <a:outerShdw blurRad="38100" dist="38100" dir="2700000" algn="tl">
                    <a:srgbClr val="808080"/>
                  </a:outerShdw>
                </a:effectLst>
                <a:ea typeface="ＭＳ Ｐゴシック" pitchFamily="-65" charset="-128"/>
              </a:rPr>
              <a:t>¿Qué es la Observación Electoral?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2000"/>
                                        <p:tgtEl>
                                          <p:spTgt spid="174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fade">
                                      <p:cBhvr>
                                        <p:cTn id="10" dur="2000"/>
                                        <p:tgtEl>
                                          <p:spTgt spid="174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2000"/>
                                        <p:tgtEl>
                                          <p:spTgt spid="174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411"/>
                                        </p:tgtEl>
                                        <p:attrNameLst>
                                          <p:attrName>style.visibility</p:attrName>
                                        </p:attrNameLst>
                                      </p:cBhvr>
                                      <p:to>
                                        <p:strVal val="visible"/>
                                      </p:to>
                                    </p:set>
                                    <p:animEffect transition="in" filter="fade">
                                      <p:cBhvr>
                                        <p:cTn id="16" dur="2000"/>
                                        <p:tgtEl>
                                          <p:spTgt spid="17411"/>
                                        </p:tgtEl>
                                      </p:cBhvr>
                                    </p:animEffect>
                                  </p:childTnLst>
                                </p:cTn>
                              </p:par>
                              <p:par>
                                <p:cTn id="17" presetID="10" presetClass="entr" presetSubtype="0" fill="hold" nodeType="withEffect">
                                  <p:stCondLst>
                                    <p:cond delay="1000"/>
                                  </p:stCondLst>
                                  <p:childTnLst>
                                    <p:set>
                                      <p:cBhvr>
                                        <p:cTn id="18" dur="1" fill="hold">
                                          <p:stCondLst>
                                            <p:cond delay="0"/>
                                          </p:stCondLst>
                                        </p:cTn>
                                        <p:tgtEl>
                                          <p:spTgt spid="17435"/>
                                        </p:tgtEl>
                                        <p:attrNameLst>
                                          <p:attrName>style.visibility</p:attrName>
                                        </p:attrNameLst>
                                      </p:cBhvr>
                                      <p:to>
                                        <p:strVal val="visible"/>
                                      </p:to>
                                    </p:set>
                                    <p:animEffect transition="in" filter="fade">
                                      <p:cBhvr>
                                        <p:cTn id="19" dur="1000"/>
                                        <p:tgtEl>
                                          <p:spTgt spid="17435"/>
                                        </p:tgtEl>
                                      </p:cBhvr>
                                    </p:animEffect>
                                  </p:childTnLst>
                                </p:cTn>
                              </p:par>
                            </p:childTnLst>
                          </p:cTn>
                        </p:par>
                        <p:par>
                          <p:cTn id="20" fill="hold">
                            <p:stCondLst>
                              <p:cond delay="2000"/>
                            </p:stCondLst>
                            <p:childTnLst>
                              <p:par>
                                <p:cTn id="21" presetID="10" presetClass="exit" presetSubtype="0" fill="hold" nodeType="afterEffect">
                                  <p:stCondLst>
                                    <p:cond delay="2000"/>
                                  </p:stCondLst>
                                  <p:childTnLst>
                                    <p:animEffect transition="out" filter="fade">
                                      <p:cBhvr>
                                        <p:cTn id="22" dur="2000"/>
                                        <p:tgtEl>
                                          <p:spTgt spid="17435"/>
                                        </p:tgtEl>
                                      </p:cBhvr>
                                    </p:animEffect>
                                    <p:set>
                                      <p:cBhvr>
                                        <p:cTn id="23" dur="1" fill="hold">
                                          <p:stCondLst>
                                            <p:cond delay="1999"/>
                                          </p:stCondLst>
                                        </p:cTn>
                                        <p:tgtEl>
                                          <p:spTgt spid="17435"/>
                                        </p:tgtEl>
                                        <p:attrNameLst>
                                          <p:attrName>style.visibility</p:attrName>
                                        </p:attrNameLst>
                                      </p:cBhvr>
                                      <p:to>
                                        <p:strVal val="hidden"/>
                                      </p:to>
                                    </p:set>
                                  </p:childTnLst>
                                </p:cTn>
                              </p:par>
                              <p:par>
                                <p:cTn id="24" presetID="10" presetClass="entr" presetSubtype="0" fill="hold" nodeType="withEffect">
                                  <p:stCondLst>
                                    <p:cond delay="2000"/>
                                  </p:stCondLst>
                                  <p:childTnLst>
                                    <p:set>
                                      <p:cBhvr>
                                        <p:cTn id="25" dur="1" fill="hold">
                                          <p:stCondLst>
                                            <p:cond delay="0"/>
                                          </p:stCondLst>
                                        </p:cTn>
                                        <p:tgtEl>
                                          <p:spTgt spid="17433"/>
                                        </p:tgtEl>
                                        <p:attrNameLst>
                                          <p:attrName>style.visibility</p:attrName>
                                        </p:attrNameLst>
                                      </p:cBhvr>
                                      <p:to>
                                        <p:strVal val="visible"/>
                                      </p:to>
                                    </p:set>
                                    <p:animEffect transition="in" filter="fade">
                                      <p:cBhvr>
                                        <p:cTn id="26" dur="2000"/>
                                        <p:tgtEl>
                                          <p:spTgt spid="17433"/>
                                        </p:tgtEl>
                                      </p:cBhvr>
                                    </p:animEffect>
                                  </p:childTnLst>
                                </p:cTn>
                              </p:par>
                            </p:childTnLst>
                          </p:cTn>
                        </p:par>
                        <p:par>
                          <p:cTn id="27" fill="hold">
                            <p:stCondLst>
                              <p:cond delay="6000"/>
                            </p:stCondLst>
                            <p:childTnLst>
                              <p:par>
                                <p:cTn id="28" presetID="10" presetClass="exit" presetSubtype="0" fill="hold" nodeType="afterEffect">
                                  <p:stCondLst>
                                    <p:cond delay="2000"/>
                                  </p:stCondLst>
                                  <p:childTnLst>
                                    <p:animEffect transition="out" filter="fade">
                                      <p:cBhvr>
                                        <p:cTn id="29" dur="2000"/>
                                        <p:tgtEl>
                                          <p:spTgt spid="17433"/>
                                        </p:tgtEl>
                                      </p:cBhvr>
                                    </p:animEffect>
                                    <p:set>
                                      <p:cBhvr>
                                        <p:cTn id="30" dur="1" fill="hold">
                                          <p:stCondLst>
                                            <p:cond delay="1999"/>
                                          </p:stCondLst>
                                        </p:cTn>
                                        <p:tgtEl>
                                          <p:spTgt spid="17433"/>
                                        </p:tgtEl>
                                        <p:attrNameLst>
                                          <p:attrName>style.visibility</p:attrName>
                                        </p:attrNameLst>
                                      </p:cBhvr>
                                      <p:to>
                                        <p:strVal val="hidden"/>
                                      </p:to>
                                    </p:set>
                                  </p:childTnLst>
                                </p:cTn>
                              </p:par>
                              <p:par>
                                <p:cTn id="31" presetID="18" presetClass="entr" presetSubtype="12" fill="hold" nodeType="withEffect">
                                  <p:stCondLst>
                                    <p:cond delay="2000"/>
                                  </p:stCondLst>
                                  <p:childTnLst>
                                    <p:set>
                                      <p:cBhvr>
                                        <p:cTn id="32" dur="1" fill="hold">
                                          <p:stCondLst>
                                            <p:cond delay="0"/>
                                          </p:stCondLst>
                                        </p:cTn>
                                        <p:tgtEl>
                                          <p:spTgt spid="2"/>
                                        </p:tgtEl>
                                        <p:attrNameLst>
                                          <p:attrName>style.visibility</p:attrName>
                                        </p:attrNameLst>
                                      </p:cBhvr>
                                      <p:to>
                                        <p:strVal val="visible"/>
                                      </p:to>
                                    </p:set>
                                    <p:animEffect transition="in" filter="strips(downLeft)">
                                      <p:cBhvr>
                                        <p:cTn id="33" dur="500"/>
                                        <p:tgtEl>
                                          <p:spTgt spid="2"/>
                                        </p:tgtEl>
                                      </p:cBhvr>
                                    </p:animEffect>
                                  </p:childTnLst>
                                </p:cTn>
                              </p:par>
                              <p:par>
                                <p:cTn id="34" presetID="10" presetClass="entr" presetSubtype="0" fill="hold" nodeType="withEffect">
                                  <p:stCondLst>
                                    <p:cond delay="2000"/>
                                  </p:stCondLst>
                                  <p:childTnLst>
                                    <p:set>
                                      <p:cBhvr>
                                        <p:cTn id="35" dur="1" fill="hold">
                                          <p:stCondLst>
                                            <p:cond delay="0"/>
                                          </p:stCondLst>
                                        </p:cTn>
                                        <p:tgtEl>
                                          <p:spTgt spid="17437"/>
                                        </p:tgtEl>
                                        <p:attrNameLst>
                                          <p:attrName>style.visibility</p:attrName>
                                        </p:attrNameLst>
                                      </p:cBhvr>
                                      <p:to>
                                        <p:strVal val="visible"/>
                                      </p:to>
                                    </p:set>
                                    <p:animEffect transition="in" filter="fade">
                                      <p:cBhvr>
                                        <p:cTn id="36" dur="2000"/>
                                        <p:tgtEl>
                                          <p:spTgt spid="17437"/>
                                        </p:tgtEl>
                                      </p:cBhvr>
                                    </p:animEffect>
                                  </p:childTnLst>
                                </p:cTn>
                              </p:par>
                            </p:childTnLst>
                          </p:cTn>
                        </p:par>
                        <p:par>
                          <p:cTn id="37" fill="hold">
                            <p:stCondLst>
                              <p:cond delay="10000"/>
                            </p:stCondLst>
                            <p:childTnLst>
                              <p:par>
                                <p:cTn id="38" presetID="10" presetClass="exit" presetSubtype="0" fill="hold" nodeType="afterEffect">
                                  <p:stCondLst>
                                    <p:cond delay="1000"/>
                                  </p:stCondLst>
                                  <p:childTnLst>
                                    <p:animEffect transition="out" filter="fade">
                                      <p:cBhvr>
                                        <p:cTn id="39" dur="2000"/>
                                        <p:tgtEl>
                                          <p:spTgt spid="17437"/>
                                        </p:tgtEl>
                                      </p:cBhvr>
                                    </p:animEffect>
                                    <p:set>
                                      <p:cBhvr>
                                        <p:cTn id="40" dur="1" fill="hold">
                                          <p:stCondLst>
                                            <p:cond delay="1999"/>
                                          </p:stCondLst>
                                        </p:cTn>
                                        <p:tgtEl>
                                          <p:spTgt spid="17437"/>
                                        </p:tgtEl>
                                        <p:attrNameLst>
                                          <p:attrName>style.visibility</p:attrName>
                                        </p:attrNameLst>
                                      </p:cBhvr>
                                      <p:to>
                                        <p:strVal val="hidden"/>
                                      </p:to>
                                    </p:set>
                                  </p:childTnLst>
                                </p:cTn>
                              </p:par>
                              <p:par>
                                <p:cTn id="41" presetID="10" presetClass="entr" presetSubtype="0" fill="hold" nodeType="withEffect">
                                  <p:stCondLst>
                                    <p:cond delay="1000"/>
                                  </p:stCondLst>
                                  <p:childTnLst>
                                    <p:set>
                                      <p:cBhvr>
                                        <p:cTn id="42" dur="1" fill="hold">
                                          <p:stCondLst>
                                            <p:cond delay="0"/>
                                          </p:stCondLst>
                                        </p:cTn>
                                        <p:tgtEl>
                                          <p:spTgt spid="17438"/>
                                        </p:tgtEl>
                                        <p:attrNameLst>
                                          <p:attrName>style.visibility</p:attrName>
                                        </p:attrNameLst>
                                      </p:cBhvr>
                                      <p:to>
                                        <p:strVal val="visible"/>
                                      </p:to>
                                    </p:set>
                                    <p:animEffect transition="in" filter="fade">
                                      <p:cBhvr>
                                        <p:cTn id="43" dur="2000"/>
                                        <p:tgtEl>
                                          <p:spTgt spid="174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2000"/>
                                        <p:tgtEl>
                                          <p:spTgt spid="17438"/>
                                        </p:tgtEl>
                                      </p:cBhvr>
                                    </p:animEffect>
                                    <p:set>
                                      <p:cBhvr>
                                        <p:cTn id="48" dur="1" fill="hold">
                                          <p:stCondLst>
                                            <p:cond delay="1999"/>
                                          </p:stCondLst>
                                        </p:cTn>
                                        <p:tgtEl>
                                          <p:spTgt spid="17438"/>
                                        </p:tgtEl>
                                        <p:attrNameLst>
                                          <p:attrName>style.visibility</p:attrName>
                                        </p:attrNameLst>
                                      </p:cBhvr>
                                      <p:to>
                                        <p:strVal val="hidden"/>
                                      </p:to>
                                    </p:set>
                                  </p:childTnLst>
                                </p:cTn>
                              </p:par>
                              <p:par>
                                <p:cTn id="49" presetID="54" presetClass="entr" presetSubtype="0" accel="100000" fill="hold" nodeType="withEffect">
                                  <p:stCondLst>
                                    <p:cond delay="700"/>
                                  </p:stCondLst>
                                  <p:childTnLst>
                                    <p:set>
                                      <p:cBhvr>
                                        <p:cTn id="50" dur="1" fill="hold">
                                          <p:stCondLst>
                                            <p:cond delay="0"/>
                                          </p:stCondLst>
                                        </p:cTn>
                                        <p:tgtEl>
                                          <p:spTgt spid="17412"/>
                                        </p:tgtEl>
                                        <p:attrNameLst>
                                          <p:attrName>style.visibility</p:attrName>
                                        </p:attrNameLst>
                                      </p:cBhvr>
                                      <p:to>
                                        <p:strVal val="visible"/>
                                      </p:to>
                                    </p:set>
                                    <p:anim calcmode="lin" valueType="num">
                                      <p:cBhvr>
                                        <p:cTn id="51" dur="500" fill="hold"/>
                                        <p:tgtEl>
                                          <p:spTgt spid="17412"/>
                                        </p:tgtEl>
                                        <p:attrNameLst>
                                          <p:attrName>ppt_w</p:attrName>
                                        </p:attrNameLst>
                                      </p:cBhvr>
                                      <p:tavLst>
                                        <p:tav tm="0">
                                          <p:val>
                                            <p:strVal val="#ppt_w*0.05"/>
                                          </p:val>
                                        </p:tav>
                                        <p:tav tm="100000">
                                          <p:val>
                                            <p:strVal val="#ppt_w"/>
                                          </p:val>
                                        </p:tav>
                                      </p:tavLst>
                                    </p:anim>
                                    <p:anim calcmode="lin" valueType="num">
                                      <p:cBhvr>
                                        <p:cTn id="52" dur="500" fill="hold"/>
                                        <p:tgtEl>
                                          <p:spTgt spid="17412"/>
                                        </p:tgtEl>
                                        <p:attrNameLst>
                                          <p:attrName>ppt_h</p:attrName>
                                        </p:attrNameLst>
                                      </p:cBhvr>
                                      <p:tavLst>
                                        <p:tav tm="0">
                                          <p:val>
                                            <p:strVal val="#ppt_h"/>
                                          </p:val>
                                        </p:tav>
                                        <p:tav tm="100000">
                                          <p:val>
                                            <p:strVal val="#ppt_h"/>
                                          </p:val>
                                        </p:tav>
                                      </p:tavLst>
                                    </p:anim>
                                    <p:anim calcmode="lin" valueType="num">
                                      <p:cBhvr>
                                        <p:cTn id="53" dur="500" fill="hold"/>
                                        <p:tgtEl>
                                          <p:spTgt spid="17412"/>
                                        </p:tgtEl>
                                        <p:attrNameLst>
                                          <p:attrName>ppt_x</p:attrName>
                                        </p:attrNameLst>
                                      </p:cBhvr>
                                      <p:tavLst>
                                        <p:tav tm="0">
                                          <p:val>
                                            <p:strVal val="#ppt_x-.2"/>
                                          </p:val>
                                        </p:tav>
                                        <p:tav tm="100000">
                                          <p:val>
                                            <p:strVal val="#ppt_x"/>
                                          </p:val>
                                        </p:tav>
                                      </p:tavLst>
                                    </p:anim>
                                    <p:anim calcmode="lin" valueType="num">
                                      <p:cBhvr>
                                        <p:cTn id="54" dur="500" fill="hold"/>
                                        <p:tgtEl>
                                          <p:spTgt spid="17412"/>
                                        </p:tgtEl>
                                        <p:attrNameLst>
                                          <p:attrName>ppt_y</p:attrName>
                                        </p:attrNameLst>
                                      </p:cBhvr>
                                      <p:tavLst>
                                        <p:tav tm="0">
                                          <p:val>
                                            <p:strVal val="#ppt_y"/>
                                          </p:val>
                                        </p:tav>
                                        <p:tav tm="100000">
                                          <p:val>
                                            <p:strVal val="#ppt_y"/>
                                          </p:val>
                                        </p:tav>
                                      </p:tavLst>
                                    </p:anim>
                                    <p:animEffect transition="in" filter="fade">
                                      <p:cBhvr>
                                        <p:cTn id="55" dur="500"/>
                                        <p:tgtEl>
                                          <p:spTgt spid="17412"/>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17439"/>
                                        </p:tgtEl>
                                        <p:attrNameLst>
                                          <p:attrName>style.visibility</p:attrName>
                                        </p:attrNameLst>
                                      </p:cBhvr>
                                      <p:to>
                                        <p:strVal val="visible"/>
                                      </p:to>
                                    </p:set>
                                    <p:animEffect transition="in" filter="fade">
                                      <p:cBhvr>
                                        <p:cTn id="59" dur="2000"/>
                                        <p:tgtEl>
                                          <p:spTgt spid="17439"/>
                                        </p:tgtEl>
                                      </p:cBhvr>
                                    </p:animEffect>
                                  </p:childTnLst>
                                </p:cTn>
                              </p:par>
                            </p:childTnLst>
                          </p:cTn>
                        </p:par>
                        <p:par>
                          <p:cTn id="60" fill="hold">
                            <p:stCondLst>
                              <p:cond delay="4000"/>
                            </p:stCondLst>
                            <p:childTnLst>
                              <p:par>
                                <p:cTn id="61" presetID="10" presetClass="exit" presetSubtype="0" fill="hold" nodeType="afterEffect">
                                  <p:stCondLst>
                                    <p:cond delay="2000"/>
                                  </p:stCondLst>
                                  <p:childTnLst>
                                    <p:animEffect transition="out" filter="fade">
                                      <p:cBhvr>
                                        <p:cTn id="62" dur="2000"/>
                                        <p:tgtEl>
                                          <p:spTgt spid="17439"/>
                                        </p:tgtEl>
                                      </p:cBhvr>
                                    </p:animEffect>
                                    <p:set>
                                      <p:cBhvr>
                                        <p:cTn id="63" dur="1" fill="hold">
                                          <p:stCondLst>
                                            <p:cond delay="1999"/>
                                          </p:stCondLst>
                                        </p:cTn>
                                        <p:tgtEl>
                                          <p:spTgt spid="17439"/>
                                        </p:tgtEl>
                                        <p:attrNameLst>
                                          <p:attrName>style.visibility</p:attrName>
                                        </p:attrNameLst>
                                      </p:cBhvr>
                                      <p:to>
                                        <p:strVal val="hidden"/>
                                      </p:to>
                                    </p:set>
                                  </p:childTnLst>
                                </p:cTn>
                              </p:par>
                              <p:par>
                                <p:cTn id="64" presetID="10" presetClass="entr" presetSubtype="0" fill="hold" nodeType="withEffect">
                                  <p:stCondLst>
                                    <p:cond delay="2000"/>
                                  </p:stCondLst>
                                  <p:childTnLst>
                                    <p:set>
                                      <p:cBhvr>
                                        <p:cTn id="65" dur="1" fill="hold">
                                          <p:stCondLst>
                                            <p:cond delay="0"/>
                                          </p:stCondLst>
                                        </p:cTn>
                                        <p:tgtEl>
                                          <p:spTgt spid="17440"/>
                                        </p:tgtEl>
                                        <p:attrNameLst>
                                          <p:attrName>style.visibility</p:attrName>
                                        </p:attrNameLst>
                                      </p:cBhvr>
                                      <p:to>
                                        <p:strVal val="visible"/>
                                      </p:to>
                                    </p:set>
                                    <p:animEffect transition="in" filter="fade">
                                      <p:cBhvr>
                                        <p:cTn id="66" dur="2000"/>
                                        <p:tgtEl>
                                          <p:spTgt spid="1744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2000"/>
                                        <p:tgtEl>
                                          <p:spTgt spid="17440"/>
                                        </p:tgtEl>
                                      </p:cBhvr>
                                    </p:animEffect>
                                    <p:set>
                                      <p:cBhvr>
                                        <p:cTn id="71" dur="1" fill="hold">
                                          <p:stCondLst>
                                            <p:cond delay="1999"/>
                                          </p:stCondLst>
                                        </p:cTn>
                                        <p:tgtEl>
                                          <p:spTgt spid="17440"/>
                                        </p:tgtEl>
                                        <p:attrNameLst>
                                          <p:attrName>style.visibility</p:attrName>
                                        </p:attrNameLst>
                                      </p:cBhvr>
                                      <p:to>
                                        <p:strVal val="hidden"/>
                                      </p:to>
                                    </p:set>
                                  </p:childTnLst>
                                </p:cTn>
                              </p:par>
                              <p:par>
                                <p:cTn id="72" presetID="30" presetClass="entr" presetSubtype="0" fill="hold" nodeType="withEffect">
                                  <p:stCondLst>
                                    <p:cond delay="100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800" decel="100000"/>
                                        <p:tgtEl>
                                          <p:spTgt spid="3"/>
                                        </p:tgtEl>
                                      </p:cBhvr>
                                    </p:animEffect>
                                    <p:anim calcmode="lin" valueType="num">
                                      <p:cBhvr>
                                        <p:cTn id="75" dur="800" decel="100000" fill="hold"/>
                                        <p:tgtEl>
                                          <p:spTgt spid="3"/>
                                        </p:tgtEl>
                                        <p:attrNameLst>
                                          <p:attrName>style.rotation</p:attrName>
                                        </p:attrNameLst>
                                      </p:cBhvr>
                                      <p:tavLst>
                                        <p:tav tm="0">
                                          <p:val>
                                            <p:fltVal val="-90"/>
                                          </p:val>
                                        </p:tav>
                                        <p:tav tm="100000">
                                          <p:val>
                                            <p:fltVal val="0"/>
                                          </p:val>
                                        </p:tav>
                                      </p:tavLst>
                                    </p:anim>
                                    <p:anim calcmode="lin" valueType="num">
                                      <p:cBhvr>
                                        <p:cTn id="76" dur="800" decel="100000" fill="hold"/>
                                        <p:tgtEl>
                                          <p:spTgt spid="3"/>
                                        </p:tgtEl>
                                        <p:attrNameLst>
                                          <p:attrName>ppt_x</p:attrName>
                                        </p:attrNameLst>
                                      </p:cBhvr>
                                      <p:tavLst>
                                        <p:tav tm="0">
                                          <p:val>
                                            <p:strVal val="#ppt_x+0.4"/>
                                          </p:val>
                                        </p:tav>
                                        <p:tav tm="100000">
                                          <p:val>
                                            <p:strVal val="#ppt_x-0.05"/>
                                          </p:val>
                                        </p:tav>
                                      </p:tavLst>
                                    </p:anim>
                                    <p:anim calcmode="lin" valueType="num">
                                      <p:cBhvr>
                                        <p:cTn id="77" dur="800" decel="100000" fill="hold"/>
                                        <p:tgtEl>
                                          <p:spTgt spid="3"/>
                                        </p:tgtEl>
                                        <p:attrNameLst>
                                          <p:attrName>ppt_y</p:attrName>
                                        </p:attrNameLst>
                                      </p:cBhvr>
                                      <p:tavLst>
                                        <p:tav tm="0">
                                          <p:val>
                                            <p:strVal val="#ppt_y-0.4"/>
                                          </p:val>
                                        </p:tav>
                                        <p:tav tm="100000">
                                          <p:val>
                                            <p:strVal val="#ppt_y+0.1"/>
                                          </p:val>
                                        </p:tav>
                                      </p:tavLst>
                                    </p:anim>
                                    <p:anim calcmode="lin" valueType="num">
                                      <p:cBhvr>
                                        <p:cTn id="7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7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80" fill="hold">
                            <p:stCondLst>
                              <p:cond delay="2000"/>
                            </p:stCondLst>
                            <p:childTnLst>
                              <p:par>
                                <p:cTn id="81" presetID="10" presetClass="entr" presetSubtype="0" fill="hold" nodeType="afterEffect">
                                  <p:stCondLst>
                                    <p:cond delay="0"/>
                                  </p:stCondLst>
                                  <p:childTnLst>
                                    <p:set>
                                      <p:cBhvr>
                                        <p:cTn id="82" dur="1" fill="hold">
                                          <p:stCondLst>
                                            <p:cond delay="0"/>
                                          </p:stCondLst>
                                        </p:cTn>
                                        <p:tgtEl>
                                          <p:spTgt spid="17442"/>
                                        </p:tgtEl>
                                        <p:attrNameLst>
                                          <p:attrName>style.visibility</p:attrName>
                                        </p:attrNameLst>
                                      </p:cBhvr>
                                      <p:to>
                                        <p:strVal val="visible"/>
                                      </p:to>
                                    </p:set>
                                    <p:animEffect transition="in" filter="fade">
                                      <p:cBhvr>
                                        <p:cTn id="83" dur="2000"/>
                                        <p:tgtEl>
                                          <p:spTgt spid="17442"/>
                                        </p:tgtEl>
                                      </p:cBhvr>
                                    </p:animEffect>
                                  </p:childTnLst>
                                </p:cTn>
                              </p:par>
                            </p:childTnLst>
                          </p:cTn>
                        </p:par>
                        <p:par>
                          <p:cTn id="84" fill="hold">
                            <p:stCondLst>
                              <p:cond delay="4000"/>
                            </p:stCondLst>
                            <p:childTnLst>
                              <p:par>
                                <p:cTn id="85" presetID="10" presetClass="exit" presetSubtype="0" fill="hold" nodeType="afterEffect">
                                  <p:stCondLst>
                                    <p:cond delay="2000"/>
                                  </p:stCondLst>
                                  <p:childTnLst>
                                    <p:animEffect transition="out" filter="fade">
                                      <p:cBhvr>
                                        <p:cTn id="86" dur="2000"/>
                                        <p:tgtEl>
                                          <p:spTgt spid="17442"/>
                                        </p:tgtEl>
                                      </p:cBhvr>
                                    </p:animEffect>
                                    <p:set>
                                      <p:cBhvr>
                                        <p:cTn id="87" dur="1" fill="hold">
                                          <p:stCondLst>
                                            <p:cond delay="1999"/>
                                          </p:stCondLst>
                                        </p:cTn>
                                        <p:tgtEl>
                                          <p:spTgt spid="17442"/>
                                        </p:tgtEl>
                                        <p:attrNameLst>
                                          <p:attrName>style.visibility</p:attrName>
                                        </p:attrNameLst>
                                      </p:cBhvr>
                                      <p:to>
                                        <p:strVal val="hidden"/>
                                      </p:to>
                                    </p:set>
                                  </p:childTnLst>
                                </p:cTn>
                              </p:par>
                              <p:par>
                                <p:cTn id="88" presetID="10" presetClass="entr" presetSubtype="0" fill="hold" nodeType="withEffect">
                                  <p:stCondLst>
                                    <p:cond delay="2000"/>
                                  </p:stCondLst>
                                  <p:childTnLst>
                                    <p:set>
                                      <p:cBhvr>
                                        <p:cTn id="89" dur="1" fill="hold">
                                          <p:stCondLst>
                                            <p:cond delay="0"/>
                                          </p:stCondLst>
                                        </p:cTn>
                                        <p:tgtEl>
                                          <p:spTgt spid="17441"/>
                                        </p:tgtEl>
                                        <p:attrNameLst>
                                          <p:attrName>style.visibility</p:attrName>
                                        </p:attrNameLst>
                                      </p:cBhvr>
                                      <p:to>
                                        <p:strVal val="visible"/>
                                      </p:to>
                                    </p:set>
                                    <p:animEffect transition="in" filter="fade">
                                      <p:cBhvr>
                                        <p:cTn id="90" dur="2000"/>
                                        <p:tgtEl>
                                          <p:spTgt spid="17441"/>
                                        </p:tgtEl>
                                      </p:cBhvr>
                                    </p:animEffect>
                                  </p:childTnLst>
                                </p:cTn>
                              </p:par>
                              <p:par>
                                <p:cTn id="91" presetID="53" presetClass="entr" presetSubtype="0" fill="hold" nodeType="withEffect">
                                  <p:stCondLst>
                                    <p:cond delay="2900"/>
                                  </p:stCondLst>
                                  <p:childTnLst>
                                    <p:set>
                                      <p:cBhvr>
                                        <p:cTn id="92" dur="1" fill="hold">
                                          <p:stCondLst>
                                            <p:cond delay="0"/>
                                          </p:stCondLst>
                                        </p:cTn>
                                        <p:tgtEl>
                                          <p:spTgt spid="17429"/>
                                        </p:tgtEl>
                                        <p:attrNameLst>
                                          <p:attrName>style.visibility</p:attrName>
                                        </p:attrNameLst>
                                      </p:cBhvr>
                                      <p:to>
                                        <p:strVal val="visible"/>
                                      </p:to>
                                    </p:set>
                                    <p:anim calcmode="lin" valueType="num">
                                      <p:cBhvr>
                                        <p:cTn id="93" dur="500" fill="hold"/>
                                        <p:tgtEl>
                                          <p:spTgt spid="17429"/>
                                        </p:tgtEl>
                                        <p:attrNameLst>
                                          <p:attrName>ppt_w</p:attrName>
                                        </p:attrNameLst>
                                      </p:cBhvr>
                                      <p:tavLst>
                                        <p:tav tm="0">
                                          <p:val>
                                            <p:fltVal val="0"/>
                                          </p:val>
                                        </p:tav>
                                        <p:tav tm="100000">
                                          <p:val>
                                            <p:strVal val="#ppt_w"/>
                                          </p:val>
                                        </p:tav>
                                      </p:tavLst>
                                    </p:anim>
                                    <p:anim calcmode="lin" valueType="num">
                                      <p:cBhvr>
                                        <p:cTn id="94" dur="500" fill="hold"/>
                                        <p:tgtEl>
                                          <p:spTgt spid="17429"/>
                                        </p:tgtEl>
                                        <p:attrNameLst>
                                          <p:attrName>ppt_h</p:attrName>
                                        </p:attrNameLst>
                                      </p:cBhvr>
                                      <p:tavLst>
                                        <p:tav tm="0">
                                          <p:val>
                                            <p:fltVal val="0"/>
                                          </p:val>
                                        </p:tav>
                                        <p:tav tm="100000">
                                          <p:val>
                                            <p:strVal val="#ppt_h"/>
                                          </p:val>
                                        </p:tav>
                                      </p:tavLst>
                                    </p:anim>
                                    <p:animEffect transition="in" filter="fade">
                                      <p:cBhvr>
                                        <p:cTn id="95" dur="500"/>
                                        <p:tgtEl>
                                          <p:spTgt spid="17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3" grpId="0" animBg="1"/>
      <p:bldP spid="17414" grpId="0" animBg="1"/>
      <p:bldP spid="174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2 Grupo"/>
          <p:cNvGrpSpPr>
            <a:grpSpLocks/>
          </p:cNvGrpSpPr>
          <p:nvPr/>
        </p:nvGrpSpPr>
        <p:grpSpPr bwMode="auto">
          <a:xfrm>
            <a:off x="4714875" y="1785938"/>
            <a:ext cx="4143375" cy="3857625"/>
            <a:chOff x="4714876" y="1785926"/>
            <a:chExt cx="4143404" cy="3857652"/>
          </a:xfrm>
        </p:grpSpPr>
        <p:sp>
          <p:nvSpPr>
            <p:cNvPr id="22" name="21 Rectángulo"/>
            <p:cNvSpPr/>
            <p:nvPr/>
          </p:nvSpPr>
          <p:spPr>
            <a:xfrm>
              <a:off x="4714876" y="2285991"/>
              <a:ext cx="4143404" cy="3357587"/>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s-ES_tradnl">
                <a:solidFill>
                  <a:srgbClr val="000000"/>
                </a:solidFill>
                <a:ea typeface="ＭＳ Ｐゴシック" pitchFamily="-65" charset="-128"/>
              </a:endParaRPr>
            </a:p>
          </p:txBody>
        </p:sp>
        <p:sp>
          <p:nvSpPr>
            <p:cNvPr id="19" name="18 Rectángulo"/>
            <p:cNvSpPr>
              <a:spLocks noChangeArrowheads="1"/>
            </p:cNvSpPr>
            <p:nvPr/>
          </p:nvSpPr>
          <p:spPr bwMode="auto">
            <a:xfrm>
              <a:off x="4714876" y="1785926"/>
              <a:ext cx="4143404" cy="523879"/>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anchor="ctr">
              <a:spAutoFit/>
            </a:bodyPr>
            <a:lstStyle/>
            <a:p>
              <a:pPr algn="ctr">
                <a:defRPr/>
              </a:pPr>
              <a:r>
                <a:rPr lang="es-ES" sz="2700">
                  <a:solidFill>
                    <a:srgbClr val="000000"/>
                  </a:solidFill>
                  <a:effectLst>
                    <a:outerShdw blurRad="38100" dist="38100" dir="2700000" algn="tl">
                      <a:srgbClr val="FFFFFF"/>
                    </a:outerShdw>
                  </a:effectLst>
                  <a:latin typeface="Tahoma" pitchFamily="-65" charset="0"/>
                  <a:ea typeface="ＭＳ Ｐゴシック" pitchFamily="-65" charset="-128"/>
                  <a:cs typeface="Tahoma" pitchFamily="-65" charset="0"/>
                </a:rPr>
                <a:t>¿Quiénes no pueden ser?</a:t>
              </a:r>
              <a:endParaRPr lang="es-ES" sz="2700">
                <a:solidFill>
                  <a:srgbClr val="000000"/>
                </a:solidFill>
                <a:latin typeface="Calibri" pitchFamily="-65" charset="0"/>
                <a:ea typeface="ＭＳ Ｐゴシック" pitchFamily="-65" charset="-128"/>
                <a:cs typeface="Tahoma" pitchFamily="-65" charset="0"/>
              </a:endParaRPr>
            </a:p>
          </p:txBody>
        </p:sp>
      </p:grpSp>
      <p:sp>
        <p:nvSpPr>
          <p:cNvPr id="6" name="5 Rectángulo"/>
          <p:cNvSpPr/>
          <p:nvPr/>
        </p:nvSpPr>
        <p:spPr>
          <a:xfrm>
            <a:off x="285750" y="928688"/>
            <a:ext cx="4429125" cy="46196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s-ES" sz="2400" b="1">
                <a:solidFill>
                  <a:srgbClr val="000000"/>
                </a:solidFill>
                <a:latin typeface="Tahoma" pitchFamily="-65" charset="0"/>
                <a:ea typeface="ＭＳ Ｐゴシック" pitchFamily="-65" charset="-128"/>
                <a:cs typeface="Tahoma" pitchFamily="-65" charset="0"/>
              </a:rPr>
              <a:t>Observadores Electorales</a:t>
            </a:r>
          </a:p>
        </p:txBody>
      </p:sp>
      <p:sp>
        <p:nvSpPr>
          <p:cNvPr id="19463" name="10 Rectángulo"/>
          <p:cNvSpPr>
            <a:spLocks noChangeArrowheads="1"/>
          </p:cNvSpPr>
          <p:nvPr/>
        </p:nvSpPr>
        <p:spPr bwMode="auto">
          <a:xfrm>
            <a:off x="4786313" y="4643438"/>
            <a:ext cx="3959225" cy="923925"/>
          </a:xfrm>
          <a:prstGeom prst="rect">
            <a:avLst/>
          </a:prstGeom>
          <a:noFill/>
          <a:ln w="9525">
            <a:noFill/>
            <a:miter lim="800000"/>
            <a:headEnd/>
            <a:tailEnd/>
          </a:ln>
        </p:spPr>
        <p:txBody>
          <a:bodyPr>
            <a:spAutoFit/>
          </a:bodyPr>
          <a:lstStyle/>
          <a:p>
            <a:pPr algn="just"/>
            <a:r>
              <a:rPr lang="es-ES" dirty="0">
                <a:latin typeface="Tahoma" pitchFamily="34" charset="0"/>
                <a:cs typeface="Tahoma" pitchFamily="34" charset="0"/>
              </a:rPr>
              <a:t>* Todo ciudadano que no esté comprometido con la paz y la democracia.</a:t>
            </a:r>
            <a:endParaRPr lang="es-ES" dirty="0">
              <a:cs typeface="Tahoma" pitchFamily="34" charset="0"/>
            </a:endParaRPr>
          </a:p>
        </p:txBody>
      </p:sp>
      <p:sp>
        <p:nvSpPr>
          <p:cNvPr id="19464" name="11 Rectángulo"/>
          <p:cNvSpPr>
            <a:spLocks noChangeArrowheads="1"/>
          </p:cNvSpPr>
          <p:nvPr/>
        </p:nvSpPr>
        <p:spPr bwMode="auto">
          <a:xfrm>
            <a:off x="4786313" y="3714750"/>
            <a:ext cx="3959225" cy="923925"/>
          </a:xfrm>
          <a:prstGeom prst="rect">
            <a:avLst/>
          </a:prstGeom>
          <a:noFill/>
          <a:ln w="9525">
            <a:noFill/>
            <a:miter lim="800000"/>
            <a:headEnd/>
            <a:tailEnd/>
          </a:ln>
        </p:spPr>
        <p:txBody>
          <a:bodyPr>
            <a:spAutoFit/>
          </a:bodyPr>
          <a:lstStyle/>
          <a:p>
            <a:pPr algn="just"/>
            <a:r>
              <a:rPr lang="es-ES" dirty="0">
                <a:latin typeface="Tahoma" pitchFamily="34" charset="0"/>
                <a:cs typeface="Tahoma" pitchFamily="34" charset="0"/>
              </a:rPr>
              <a:t>* Los funcionarios públicos que tengan competencia directa en el certamen electoral.</a:t>
            </a:r>
            <a:endParaRPr lang="es-ES" dirty="0">
              <a:cs typeface="Tahoma" pitchFamily="34" charset="0"/>
            </a:endParaRPr>
          </a:p>
        </p:txBody>
      </p:sp>
      <p:sp>
        <p:nvSpPr>
          <p:cNvPr id="19465" name="12 Rectángulo"/>
          <p:cNvSpPr>
            <a:spLocks noChangeArrowheads="1"/>
          </p:cNvSpPr>
          <p:nvPr/>
        </p:nvSpPr>
        <p:spPr bwMode="auto">
          <a:xfrm>
            <a:off x="4786313" y="2714625"/>
            <a:ext cx="3959225" cy="646113"/>
          </a:xfrm>
          <a:prstGeom prst="rect">
            <a:avLst/>
          </a:prstGeom>
          <a:noFill/>
          <a:ln w="9525">
            <a:noFill/>
            <a:miter lim="800000"/>
            <a:headEnd/>
            <a:tailEnd/>
          </a:ln>
        </p:spPr>
        <p:txBody>
          <a:bodyPr>
            <a:spAutoFit/>
          </a:bodyPr>
          <a:lstStyle/>
          <a:p>
            <a:pPr algn="just"/>
            <a:r>
              <a:rPr lang="es-ES" dirty="0">
                <a:latin typeface="Tahoma" pitchFamily="34" charset="0"/>
                <a:cs typeface="Tahoma" pitchFamily="34" charset="0"/>
              </a:rPr>
              <a:t>* Participantes, directa o indirectamente, campañas políticas.</a:t>
            </a:r>
            <a:endParaRPr lang="es-ES" dirty="0">
              <a:cs typeface="Tahoma" pitchFamily="34" charset="0"/>
            </a:endParaRPr>
          </a:p>
        </p:txBody>
      </p:sp>
      <p:sp>
        <p:nvSpPr>
          <p:cNvPr id="19466" name="13 Rectángulo"/>
          <p:cNvSpPr>
            <a:spLocks noChangeArrowheads="1"/>
          </p:cNvSpPr>
          <p:nvPr/>
        </p:nvSpPr>
        <p:spPr bwMode="auto">
          <a:xfrm>
            <a:off x="4786313" y="3357563"/>
            <a:ext cx="4092575" cy="369887"/>
          </a:xfrm>
          <a:prstGeom prst="rect">
            <a:avLst/>
          </a:prstGeom>
          <a:noFill/>
          <a:ln w="9525">
            <a:noFill/>
            <a:miter lim="800000"/>
            <a:headEnd/>
            <a:tailEnd/>
          </a:ln>
        </p:spPr>
        <p:txBody>
          <a:bodyPr wrap="none">
            <a:spAutoFit/>
          </a:bodyPr>
          <a:lstStyle/>
          <a:p>
            <a:r>
              <a:rPr lang="es-ES">
                <a:latin typeface="Tahoma" pitchFamily="34" charset="0"/>
                <a:cs typeface="Tahoma" pitchFamily="34" charset="0"/>
              </a:rPr>
              <a:t>* Los dirigentes de un partido político.</a:t>
            </a:r>
            <a:endParaRPr lang="es-ES">
              <a:cs typeface="Tahoma" pitchFamily="34" charset="0"/>
            </a:endParaRPr>
          </a:p>
        </p:txBody>
      </p:sp>
      <p:sp>
        <p:nvSpPr>
          <p:cNvPr id="19467" name="14 Rectángulo"/>
          <p:cNvSpPr>
            <a:spLocks noChangeArrowheads="1"/>
          </p:cNvSpPr>
          <p:nvPr/>
        </p:nvSpPr>
        <p:spPr bwMode="auto">
          <a:xfrm>
            <a:off x="4786313" y="2357438"/>
            <a:ext cx="3959225" cy="369887"/>
          </a:xfrm>
          <a:prstGeom prst="rect">
            <a:avLst/>
          </a:prstGeom>
          <a:noFill/>
          <a:ln w="9525">
            <a:noFill/>
            <a:miter lim="800000"/>
            <a:headEnd/>
            <a:tailEnd/>
          </a:ln>
        </p:spPr>
        <p:txBody>
          <a:bodyPr>
            <a:spAutoFit/>
          </a:bodyPr>
          <a:lstStyle/>
          <a:p>
            <a:r>
              <a:rPr lang="es-ES" dirty="0">
                <a:latin typeface="Tahoma" pitchFamily="34" charset="0"/>
                <a:cs typeface="Tahoma" pitchFamily="34" charset="0"/>
              </a:rPr>
              <a:t>* Candidatos</a:t>
            </a:r>
            <a:endParaRPr lang="es-ES" dirty="0">
              <a:cs typeface="Tahoma" pitchFamily="34" charset="0"/>
            </a:endParaRPr>
          </a:p>
        </p:txBody>
      </p:sp>
      <p:grpSp>
        <p:nvGrpSpPr>
          <p:cNvPr id="3" name="20 Grupo"/>
          <p:cNvGrpSpPr>
            <a:grpSpLocks/>
          </p:cNvGrpSpPr>
          <p:nvPr/>
        </p:nvGrpSpPr>
        <p:grpSpPr bwMode="auto">
          <a:xfrm>
            <a:off x="428625" y="1785938"/>
            <a:ext cx="4143375" cy="3857625"/>
            <a:chOff x="428596" y="1785926"/>
            <a:chExt cx="4143404" cy="3857652"/>
          </a:xfrm>
        </p:grpSpPr>
        <p:sp>
          <p:nvSpPr>
            <p:cNvPr id="20" name="19 Rectángulo"/>
            <p:cNvSpPr/>
            <p:nvPr/>
          </p:nvSpPr>
          <p:spPr>
            <a:xfrm>
              <a:off x="428596" y="2285991"/>
              <a:ext cx="4143404" cy="3357587"/>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s-ES_tradnl">
                <a:solidFill>
                  <a:srgbClr val="000000"/>
                </a:solidFill>
                <a:ea typeface="ＭＳ Ｐゴシック" pitchFamily="-65" charset="-128"/>
              </a:endParaRPr>
            </a:p>
          </p:txBody>
        </p:sp>
        <p:sp>
          <p:nvSpPr>
            <p:cNvPr id="17424" name="Rectangle 3"/>
            <p:cNvSpPr txBox="1">
              <a:spLocks noChangeArrowheads="1"/>
            </p:cNvSpPr>
            <p:nvPr/>
          </p:nvSpPr>
          <p:spPr bwMode="auto">
            <a:xfrm>
              <a:off x="693487" y="2684082"/>
              <a:ext cx="3570759" cy="2500331"/>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a:lstStyle/>
            <a:p>
              <a:pPr algn="just">
                <a:spcBef>
                  <a:spcPct val="20000"/>
                </a:spcBef>
                <a:buFont typeface="Wingdings" pitchFamily="-65" charset="2"/>
                <a:buNone/>
                <a:defRPr/>
              </a:pPr>
              <a:r>
                <a:rPr lang="es-ES" sz="2000" dirty="0">
                  <a:solidFill>
                    <a:srgbClr val="000000"/>
                  </a:solidFill>
                  <a:latin typeface="Tahoma" pitchFamily="-65" charset="0"/>
                  <a:ea typeface="ＭＳ Ｐゴシック" pitchFamily="-65" charset="-128"/>
                  <a:cs typeface="Tahoma" pitchFamily="-65" charset="0"/>
                </a:rPr>
                <a:t>Podemos ser observadores todas y todos los colombianos, ciudadanos aptos para participar en procesos electorales, con cédula de ciudadanía y deseos de trabajar cívica y voluntariamente.</a:t>
              </a:r>
            </a:p>
          </p:txBody>
        </p:sp>
        <p:sp>
          <p:nvSpPr>
            <p:cNvPr id="18" name="17 Rectángulo"/>
            <p:cNvSpPr/>
            <p:nvPr/>
          </p:nvSpPr>
          <p:spPr>
            <a:xfrm>
              <a:off x="428596" y="1785926"/>
              <a:ext cx="4143404" cy="523879"/>
            </a:xfrm>
            <a:prstGeom prst="rect">
              <a:avLst/>
            </a:prstGeom>
          </p:spPr>
          <p:style>
            <a:lnRef idx="2">
              <a:schemeClr val="accent4"/>
            </a:lnRef>
            <a:fillRef idx="1">
              <a:schemeClr val="lt1"/>
            </a:fillRef>
            <a:effectRef idx="0">
              <a:schemeClr val="accent4"/>
            </a:effectRef>
            <a:fontRef idx="minor">
              <a:schemeClr val="dk1"/>
            </a:fontRef>
          </p:style>
          <p:txBody>
            <a:bodyPr anchor="ctr">
              <a:spAutoFit/>
            </a:bodyPr>
            <a:lstStyle/>
            <a:p>
              <a:pPr algn="ctr">
                <a:defRPr/>
              </a:pPr>
              <a:r>
                <a:rPr lang="es-ES" sz="2700">
                  <a:solidFill>
                    <a:srgbClr val="000000"/>
                  </a:solidFill>
                  <a:effectLst>
                    <a:outerShdw blurRad="38100" dist="38100" dir="2700000" algn="tl">
                      <a:srgbClr val="C0C0C0"/>
                    </a:outerShdw>
                  </a:effectLst>
                  <a:latin typeface="Tahoma" pitchFamily="-65" charset="0"/>
                  <a:ea typeface="ＭＳ Ｐゴシック" pitchFamily="-65" charset="-128"/>
                  <a:cs typeface="Tahoma" pitchFamily="-65" charset="0"/>
                </a:rPr>
                <a:t>¿Quiénes pueden ser?</a:t>
              </a:r>
              <a:endParaRPr lang="es-ES" sz="2700">
                <a:solidFill>
                  <a:srgbClr val="000000"/>
                </a:solidFill>
                <a:ea typeface="ＭＳ Ｐゴシック" pitchFamily="-65" charset="-128"/>
                <a:cs typeface="Tahoma" pitchFamily="-65" charset="0"/>
              </a:endParaRPr>
            </a:p>
          </p:txBody>
        </p:sp>
      </p:grpSp>
      <p:sp>
        <p:nvSpPr>
          <p:cNvPr id="24" name="23 Rectángulo"/>
          <p:cNvSpPr/>
          <p:nvPr/>
        </p:nvSpPr>
        <p:spPr>
          <a:xfrm>
            <a:off x="228600" y="381000"/>
            <a:ext cx="4500563" cy="400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es-ES" sz="2000" b="1" dirty="0">
                <a:solidFill>
                  <a:srgbClr val="FFFFFF"/>
                </a:solidFill>
                <a:effectLst>
                  <a:outerShdw blurRad="38100" dist="38100" dir="2700000" algn="tl">
                    <a:srgbClr val="808080"/>
                  </a:outerShdw>
                </a:effectLst>
                <a:ea typeface="ＭＳ Ｐゴシック" pitchFamily="-65" charset="-128"/>
              </a:rPr>
              <a:t>¿Qué es la Observación Electoral?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0.05"/>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 calcmode="lin" valueType="num">
                                      <p:cBhvr>
                                        <p:cTn id="16" dur="500" fill="hold"/>
                                        <p:tgtEl>
                                          <p:spTgt spid="2"/>
                                        </p:tgtEl>
                                        <p:attrNameLst>
                                          <p:attrName>ppt_x</p:attrName>
                                        </p:attrNameLst>
                                      </p:cBhvr>
                                      <p:tavLst>
                                        <p:tav tm="0">
                                          <p:val>
                                            <p:strVal val="#ppt_x-.2"/>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9465"/>
                                        </p:tgtEl>
                                        <p:attrNameLst>
                                          <p:attrName>style.visibility</p:attrName>
                                        </p:attrNameLst>
                                      </p:cBhvr>
                                      <p:to>
                                        <p:strVal val="visible"/>
                                      </p:to>
                                    </p:set>
                                    <p:animEffect transition="in" filter="fade">
                                      <p:cBhvr>
                                        <p:cTn id="23" dur="1000"/>
                                        <p:tgtEl>
                                          <p:spTgt spid="19465"/>
                                        </p:tgtEl>
                                      </p:cBhvr>
                                    </p:animEffect>
                                    <p:anim calcmode="lin" valueType="num">
                                      <p:cBhvr>
                                        <p:cTn id="24" dur="1000" fill="hold"/>
                                        <p:tgtEl>
                                          <p:spTgt spid="19465"/>
                                        </p:tgtEl>
                                        <p:attrNameLst>
                                          <p:attrName>ppt_x</p:attrName>
                                        </p:attrNameLst>
                                      </p:cBhvr>
                                      <p:tavLst>
                                        <p:tav tm="0">
                                          <p:val>
                                            <p:strVal val="#ppt_x"/>
                                          </p:val>
                                        </p:tav>
                                        <p:tav tm="100000">
                                          <p:val>
                                            <p:strVal val="#ppt_x"/>
                                          </p:val>
                                        </p:tav>
                                      </p:tavLst>
                                    </p:anim>
                                    <p:anim calcmode="lin" valueType="num">
                                      <p:cBhvr>
                                        <p:cTn id="25" dur="1000" fill="hold"/>
                                        <p:tgtEl>
                                          <p:spTgt spid="1946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9466"/>
                                        </p:tgtEl>
                                        <p:attrNameLst>
                                          <p:attrName>style.visibility</p:attrName>
                                        </p:attrNameLst>
                                      </p:cBhvr>
                                      <p:to>
                                        <p:strVal val="visible"/>
                                      </p:to>
                                    </p:set>
                                    <p:animEffect transition="in" filter="fade">
                                      <p:cBhvr>
                                        <p:cTn id="28" dur="1000"/>
                                        <p:tgtEl>
                                          <p:spTgt spid="19466"/>
                                        </p:tgtEl>
                                      </p:cBhvr>
                                    </p:animEffect>
                                    <p:anim calcmode="lin" valueType="num">
                                      <p:cBhvr>
                                        <p:cTn id="29" dur="1000" fill="hold"/>
                                        <p:tgtEl>
                                          <p:spTgt spid="19466"/>
                                        </p:tgtEl>
                                        <p:attrNameLst>
                                          <p:attrName>ppt_x</p:attrName>
                                        </p:attrNameLst>
                                      </p:cBhvr>
                                      <p:tavLst>
                                        <p:tav tm="0">
                                          <p:val>
                                            <p:strVal val="#ppt_x"/>
                                          </p:val>
                                        </p:tav>
                                        <p:tav tm="100000">
                                          <p:val>
                                            <p:strVal val="#ppt_x"/>
                                          </p:val>
                                        </p:tav>
                                      </p:tavLst>
                                    </p:anim>
                                    <p:anim calcmode="lin" valueType="num">
                                      <p:cBhvr>
                                        <p:cTn id="30" dur="1000" fill="hold"/>
                                        <p:tgtEl>
                                          <p:spTgt spid="1946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9464"/>
                                        </p:tgtEl>
                                        <p:attrNameLst>
                                          <p:attrName>style.visibility</p:attrName>
                                        </p:attrNameLst>
                                      </p:cBhvr>
                                      <p:to>
                                        <p:strVal val="visible"/>
                                      </p:to>
                                    </p:set>
                                    <p:animEffect transition="in" filter="fade">
                                      <p:cBhvr>
                                        <p:cTn id="33" dur="1000"/>
                                        <p:tgtEl>
                                          <p:spTgt spid="19464"/>
                                        </p:tgtEl>
                                      </p:cBhvr>
                                    </p:animEffect>
                                    <p:anim calcmode="lin" valueType="num">
                                      <p:cBhvr>
                                        <p:cTn id="34" dur="1000" fill="hold"/>
                                        <p:tgtEl>
                                          <p:spTgt spid="19464"/>
                                        </p:tgtEl>
                                        <p:attrNameLst>
                                          <p:attrName>ppt_x</p:attrName>
                                        </p:attrNameLst>
                                      </p:cBhvr>
                                      <p:tavLst>
                                        <p:tav tm="0">
                                          <p:val>
                                            <p:strVal val="#ppt_x"/>
                                          </p:val>
                                        </p:tav>
                                        <p:tav tm="100000">
                                          <p:val>
                                            <p:strVal val="#ppt_x"/>
                                          </p:val>
                                        </p:tav>
                                      </p:tavLst>
                                    </p:anim>
                                    <p:anim calcmode="lin" valueType="num">
                                      <p:cBhvr>
                                        <p:cTn id="35" dur="1000" fill="hold"/>
                                        <p:tgtEl>
                                          <p:spTgt spid="19464"/>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9463"/>
                                        </p:tgtEl>
                                        <p:attrNameLst>
                                          <p:attrName>style.visibility</p:attrName>
                                        </p:attrNameLst>
                                      </p:cBhvr>
                                      <p:to>
                                        <p:strVal val="visible"/>
                                      </p:to>
                                    </p:set>
                                    <p:animEffect transition="in" filter="fade">
                                      <p:cBhvr>
                                        <p:cTn id="38" dur="1000"/>
                                        <p:tgtEl>
                                          <p:spTgt spid="19463"/>
                                        </p:tgtEl>
                                      </p:cBhvr>
                                    </p:animEffect>
                                    <p:anim calcmode="lin" valueType="num">
                                      <p:cBhvr>
                                        <p:cTn id="39" dur="1000" fill="hold"/>
                                        <p:tgtEl>
                                          <p:spTgt spid="19463"/>
                                        </p:tgtEl>
                                        <p:attrNameLst>
                                          <p:attrName>ppt_x</p:attrName>
                                        </p:attrNameLst>
                                      </p:cBhvr>
                                      <p:tavLst>
                                        <p:tav tm="0">
                                          <p:val>
                                            <p:strVal val="#ppt_x"/>
                                          </p:val>
                                        </p:tav>
                                        <p:tav tm="100000">
                                          <p:val>
                                            <p:strVal val="#ppt_x"/>
                                          </p:val>
                                        </p:tav>
                                      </p:tavLst>
                                    </p:anim>
                                    <p:anim calcmode="lin" valueType="num">
                                      <p:cBhvr>
                                        <p:cTn id="40" dur="1000" fill="hold"/>
                                        <p:tgtEl>
                                          <p:spTgt spid="1946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9467"/>
                                        </p:tgtEl>
                                        <p:attrNameLst>
                                          <p:attrName>style.visibility</p:attrName>
                                        </p:attrNameLst>
                                      </p:cBhvr>
                                      <p:to>
                                        <p:strVal val="visible"/>
                                      </p:to>
                                    </p:set>
                                    <p:animEffect transition="in" filter="fade">
                                      <p:cBhvr>
                                        <p:cTn id="43" dur="1000"/>
                                        <p:tgtEl>
                                          <p:spTgt spid="19467"/>
                                        </p:tgtEl>
                                      </p:cBhvr>
                                    </p:animEffect>
                                    <p:anim calcmode="lin" valueType="num">
                                      <p:cBhvr>
                                        <p:cTn id="44" dur="1000" fill="hold"/>
                                        <p:tgtEl>
                                          <p:spTgt spid="19467"/>
                                        </p:tgtEl>
                                        <p:attrNameLst>
                                          <p:attrName>ppt_x</p:attrName>
                                        </p:attrNameLst>
                                      </p:cBhvr>
                                      <p:tavLst>
                                        <p:tav tm="0">
                                          <p:val>
                                            <p:strVal val="#ppt_x"/>
                                          </p:val>
                                        </p:tav>
                                        <p:tav tm="100000">
                                          <p:val>
                                            <p:strVal val="#ppt_x"/>
                                          </p:val>
                                        </p:tav>
                                      </p:tavLst>
                                    </p:anim>
                                    <p:anim calcmode="lin" valueType="num">
                                      <p:cBhvr>
                                        <p:cTn id="45" dur="1000" fill="hold"/>
                                        <p:tgtEl>
                                          <p:spTgt spid="194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p:bldP spid="19465" grpId="0"/>
      <p:bldP spid="19466" grpId="0"/>
      <p:bldP spid="194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611560" y="1772816"/>
            <a:ext cx="7992888" cy="4781972"/>
          </a:xfrm>
        </p:spPr>
        <p:txBody>
          <a:bodyPr/>
          <a:lstStyle/>
          <a:p>
            <a:pPr marL="266700" indent="-266700" algn="just" eaLnBrk="1" hangingPunct="1">
              <a:lnSpc>
                <a:spcPct val="80000"/>
              </a:lnSpc>
              <a:spcAft>
                <a:spcPts val="600"/>
              </a:spcAft>
              <a:buClr>
                <a:srgbClr val="0000FF"/>
              </a:buClr>
              <a:buFont typeface="Wingdings" pitchFamily="2" charset="2"/>
              <a:buChar char="u"/>
            </a:pPr>
            <a:r>
              <a:rPr lang="es-ES_tradnl" sz="1800" b="1" dirty="0" smtClean="0"/>
              <a:t>La función</a:t>
            </a:r>
            <a:r>
              <a:rPr lang="es-ES_tradnl" sz="1800" dirty="0" smtClean="0"/>
              <a:t> del observador es tomar nota y no puede hacer orientación, impugnaciones o reclamaciones.</a:t>
            </a:r>
          </a:p>
          <a:p>
            <a:pPr marL="266700" indent="-266700" algn="just" eaLnBrk="1" hangingPunct="1">
              <a:lnSpc>
                <a:spcPct val="80000"/>
              </a:lnSpc>
              <a:spcAft>
                <a:spcPts val="600"/>
              </a:spcAft>
              <a:buClr>
                <a:srgbClr val="0000FF"/>
              </a:buClr>
              <a:buFont typeface="Wingdings" pitchFamily="2" charset="2"/>
              <a:buChar char="u"/>
            </a:pPr>
            <a:r>
              <a:rPr lang="es-ES_tradnl" sz="1800" dirty="0" smtClean="0"/>
              <a:t>El observador electoral, </a:t>
            </a:r>
            <a:r>
              <a:rPr lang="es-ES_tradnl" sz="1800" b="1" dirty="0" smtClean="0"/>
              <a:t>no es un testigo electoral</a:t>
            </a:r>
            <a:r>
              <a:rPr lang="es-ES_tradnl" sz="1800" dirty="0" smtClean="0"/>
              <a:t>, ni autoridad electoral, </a:t>
            </a:r>
            <a:r>
              <a:rPr lang="es-ES_tradnl" sz="1800" b="1" dirty="0" smtClean="0"/>
              <a:t>actúa a nombre de la ciudadanía y la democracia</a:t>
            </a:r>
            <a:r>
              <a:rPr lang="es-ES_tradnl" sz="1800" dirty="0" smtClean="0"/>
              <a:t> y pone al servicio de las garantías electorales sus ojos y sus oídos para reportar posibles irregularidades.</a:t>
            </a:r>
          </a:p>
          <a:p>
            <a:pPr marL="266700" indent="-266700" algn="just" eaLnBrk="1" hangingPunct="1">
              <a:lnSpc>
                <a:spcPct val="80000"/>
              </a:lnSpc>
              <a:spcAft>
                <a:spcPts val="600"/>
              </a:spcAft>
              <a:buClr>
                <a:srgbClr val="0000FF"/>
              </a:buClr>
              <a:buFont typeface="Wingdings" pitchFamily="2" charset="2"/>
              <a:buChar char="u"/>
            </a:pPr>
            <a:r>
              <a:rPr lang="es-ES_tradnl" sz="1800" dirty="0" smtClean="0"/>
              <a:t>El observador no puede portar propagandas y distintivos de ningún partido u organización social</a:t>
            </a:r>
            <a:r>
              <a:rPr lang="es-ES_tradnl" sz="1800" b="1" dirty="0" smtClean="0"/>
              <a:t>, no está en representación de ningún partido, ni del gobierno.</a:t>
            </a:r>
          </a:p>
          <a:p>
            <a:pPr marL="266700" indent="-266700" algn="just" eaLnBrk="1" hangingPunct="1">
              <a:lnSpc>
                <a:spcPct val="80000"/>
              </a:lnSpc>
              <a:spcAft>
                <a:spcPts val="600"/>
              </a:spcAft>
              <a:buClr>
                <a:srgbClr val="0000FF"/>
              </a:buClr>
              <a:buFont typeface="Wingdings" pitchFamily="2" charset="2"/>
              <a:buChar char="u"/>
            </a:pPr>
            <a:r>
              <a:rPr lang="es-ES_tradnl" sz="1800" b="1" dirty="0" smtClean="0"/>
              <a:t>El observador no es guía electoral</a:t>
            </a:r>
            <a:r>
              <a:rPr lang="es-ES_tradnl" sz="1800" dirty="0" smtClean="0"/>
              <a:t>. Si una persona le solicita información debe remitirla ante las autoridades electorales o los agentes de la policía que hacen presencia en el puesto de votación.</a:t>
            </a:r>
          </a:p>
          <a:p>
            <a:pPr marL="266700" indent="-266700" algn="just" eaLnBrk="1" hangingPunct="1">
              <a:lnSpc>
                <a:spcPct val="80000"/>
              </a:lnSpc>
              <a:spcAft>
                <a:spcPts val="600"/>
              </a:spcAft>
              <a:buClr>
                <a:srgbClr val="0000FF"/>
              </a:buClr>
              <a:buFont typeface="Wingdings" pitchFamily="2" charset="2"/>
              <a:buChar char="u"/>
            </a:pPr>
            <a:r>
              <a:rPr lang="es-ES_tradnl" sz="1800" b="1" dirty="0" smtClean="0"/>
              <a:t>Portar de manera visible su credencial de observador/a</a:t>
            </a:r>
            <a:r>
              <a:rPr lang="es-ES_tradnl" sz="1800" dirty="0" smtClean="0"/>
              <a:t> expedida por el Consejo Nacional Electoral, que es su autorización para ejercer su función.</a:t>
            </a:r>
          </a:p>
          <a:p>
            <a:pPr marL="266700" indent="-266700" algn="just" eaLnBrk="1" hangingPunct="1">
              <a:lnSpc>
                <a:spcPct val="80000"/>
              </a:lnSpc>
              <a:spcAft>
                <a:spcPts val="600"/>
              </a:spcAft>
              <a:buClr>
                <a:srgbClr val="0000FF"/>
              </a:buClr>
              <a:buFont typeface="Wingdings" pitchFamily="2" charset="2"/>
              <a:buChar char="u"/>
            </a:pPr>
            <a:r>
              <a:rPr lang="es-ES_tradnl" sz="1800" dirty="0" smtClean="0"/>
              <a:t>El observador </a:t>
            </a:r>
            <a:r>
              <a:rPr lang="es-ES_tradnl" sz="1800" b="1" dirty="0" smtClean="0"/>
              <a:t>sólo entrega información</a:t>
            </a:r>
            <a:r>
              <a:rPr lang="es-ES_tradnl" sz="1800" dirty="0" smtClean="0"/>
              <a:t> a su coordinador y a su observador itinerante, en ningún caso el observador hace declaraciones públicas.</a:t>
            </a:r>
          </a:p>
        </p:txBody>
      </p:sp>
      <p:sp>
        <p:nvSpPr>
          <p:cNvPr id="5" name="Rectangle 2"/>
          <p:cNvSpPr txBox="1">
            <a:spLocks noChangeArrowheads="1"/>
          </p:cNvSpPr>
          <p:nvPr/>
        </p:nvSpPr>
        <p:spPr bwMode="auto">
          <a:xfrm>
            <a:off x="1285875" y="597413"/>
            <a:ext cx="6643688" cy="795338"/>
          </a:xfrm>
          <a:prstGeom prst="rect">
            <a:avLst/>
          </a:prstGeom>
          <a:gradFill rotWithShape="1">
            <a:gsLst>
              <a:gs pos="0">
                <a:srgbClr val="0099FF">
                  <a:alpha val="51999"/>
                </a:srgbClr>
              </a:gs>
              <a:gs pos="100000">
                <a:srgbClr val="FFFFFF">
                  <a:alpha val="50998"/>
                </a:srgbClr>
              </a:gs>
            </a:gsLst>
            <a:lin ang="0" scaled="1"/>
          </a:gradFill>
          <a:ln w="9525">
            <a:noFill/>
            <a:miter lim="800000"/>
            <a:headEnd/>
            <a:tailEnd/>
          </a:ln>
        </p:spPr>
        <p:txBody>
          <a:bodyPr anchor="ctr"/>
          <a:lstStyle/>
          <a:p>
            <a:pPr algn="ctr">
              <a:defRPr/>
            </a:pPr>
            <a:r>
              <a:rPr lang="es-ES" sz="2800" b="1" i="1" kern="0" dirty="0">
                <a:solidFill>
                  <a:schemeClr val="tx2"/>
                </a:solidFill>
                <a:latin typeface="+mj-lt"/>
                <a:ea typeface="+mj-ea"/>
                <a:cs typeface="+mj-cs"/>
              </a:rPr>
              <a:t>La seguridad de los observadores radica 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 calcmode="lin" valueType="num">
                                      <p:cBhvr>
                                        <p:cTn id="7" dur="500" fill="hold"/>
                                        <p:tgtEl>
                                          <p:spTgt spid="501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17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017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0178">
                                            <p:txEl>
                                              <p:pRg st="1" end="1"/>
                                            </p:txEl>
                                          </p:spTgt>
                                        </p:tgtEl>
                                        <p:attrNameLst>
                                          <p:attrName>style.visibility</p:attrName>
                                        </p:attrNameLst>
                                      </p:cBhvr>
                                      <p:to>
                                        <p:strVal val="visible"/>
                                      </p:to>
                                    </p:set>
                                    <p:anim calcmode="lin" valueType="num">
                                      <p:cBhvr>
                                        <p:cTn id="14" dur="500" fill="hold"/>
                                        <p:tgtEl>
                                          <p:spTgt spid="5017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017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017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0178">
                                            <p:txEl>
                                              <p:pRg st="2" end="2"/>
                                            </p:txEl>
                                          </p:spTgt>
                                        </p:tgtEl>
                                        <p:attrNameLst>
                                          <p:attrName>style.visibility</p:attrName>
                                        </p:attrNameLst>
                                      </p:cBhvr>
                                      <p:to>
                                        <p:strVal val="visible"/>
                                      </p:to>
                                    </p:set>
                                    <p:anim calcmode="lin" valueType="num">
                                      <p:cBhvr>
                                        <p:cTn id="21" dur="500" fill="hold"/>
                                        <p:tgtEl>
                                          <p:spTgt spid="5017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017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017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0178">
                                            <p:txEl>
                                              <p:pRg st="3" end="3"/>
                                            </p:txEl>
                                          </p:spTgt>
                                        </p:tgtEl>
                                        <p:attrNameLst>
                                          <p:attrName>style.visibility</p:attrName>
                                        </p:attrNameLst>
                                      </p:cBhvr>
                                      <p:to>
                                        <p:strVal val="visible"/>
                                      </p:to>
                                    </p:set>
                                    <p:anim calcmode="lin" valueType="num">
                                      <p:cBhvr>
                                        <p:cTn id="28" dur="500" fill="hold"/>
                                        <p:tgtEl>
                                          <p:spTgt spid="5017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017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017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0178">
                                            <p:txEl>
                                              <p:pRg st="4" end="4"/>
                                            </p:txEl>
                                          </p:spTgt>
                                        </p:tgtEl>
                                        <p:attrNameLst>
                                          <p:attrName>style.visibility</p:attrName>
                                        </p:attrNameLst>
                                      </p:cBhvr>
                                      <p:to>
                                        <p:strVal val="visible"/>
                                      </p:to>
                                    </p:set>
                                    <p:anim calcmode="lin" valueType="num">
                                      <p:cBhvr>
                                        <p:cTn id="35" dur="500" fill="hold"/>
                                        <p:tgtEl>
                                          <p:spTgt spid="5017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017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017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0178">
                                            <p:txEl>
                                              <p:pRg st="5" end="5"/>
                                            </p:txEl>
                                          </p:spTgt>
                                        </p:tgtEl>
                                        <p:attrNameLst>
                                          <p:attrName>style.visibility</p:attrName>
                                        </p:attrNameLst>
                                      </p:cBhvr>
                                      <p:to>
                                        <p:strVal val="visible"/>
                                      </p:to>
                                    </p:set>
                                    <p:anim calcmode="lin" valueType="num">
                                      <p:cBhvr>
                                        <p:cTn id="42" dur="500" fill="hold"/>
                                        <p:tgtEl>
                                          <p:spTgt spid="5017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017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01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1524005" y="1428736"/>
            <a:ext cx="5691201" cy="642937"/>
          </a:xfrm>
          <a:prstGeom prst="roundRect">
            <a:avLst>
              <a:gd name="adj" fmla="val 30685"/>
            </a:avLst>
          </a:prstGeom>
          <a:gradFill flip="none" rotWithShape="1">
            <a:gsLst>
              <a:gs pos="0">
                <a:srgbClr val="6699FF">
                  <a:alpha val="79000"/>
                </a:srgbClr>
              </a:gs>
              <a:gs pos="50000">
                <a:srgbClr val="6699FF">
                  <a:alpha val="36000"/>
                </a:srgbClr>
              </a:gs>
              <a:gs pos="100000">
                <a:srgbClr val="99CCFF">
                  <a:alpha val="17000"/>
                </a:srgbClr>
              </a:gs>
            </a:gsLst>
            <a:lin ang="18900000" scaled="1"/>
            <a:tileRect/>
          </a:gradFill>
          <a:ln w="9525">
            <a:noFill/>
            <a:round/>
            <a:headEnd/>
            <a:tailEnd/>
          </a:ln>
          <a:effectLst/>
        </p:spPr>
        <p:txBody>
          <a:bodyPr anchor="b"/>
          <a:lstStyle/>
          <a:p>
            <a:pPr algn="ctr">
              <a:defRPr/>
            </a:pPr>
            <a:r>
              <a:rPr lang="es-ES" sz="3200" b="1" dirty="0">
                <a:solidFill>
                  <a:srgbClr val="000099"/>
                </a:solidFill>
                <a:effectLst>
                  <a:outerShdw blurRad="38100" dist="38100" dir="2700000" algn="tl">
                    <a:srgbClr val="000000"/>
                  </a:outerShdw>
                </a:effectLst>
                <a:ea typeface="ＭＳ Ｐゴシック" pitchFamily="-65" charset="-128"/>
                <a:cs typeface="+mn-cs"/>
              </a:rPr>
              <a:t>Clases de Observadores</a:t>
            </a:r>
          </a:p>
        </p:txBody>
      </p:sp>
      <p:sp>
        <p:nvSpPr>
          <p:cNvPr id="32772" name="Text Box 3"/>
          <p:cNvSpPr txBox="1">
            <a:spLocks noChangeArrowheads="1"/>
          </p:cNvSpPr>
          <p:nvPr/>
        </p:nvSpPr>
        <p:spPr bwMode="auto">
          <a:xfrm>
            <a:off x="3327400" y="635000"/>
            <a:ext cx="184150" cy="366713"/>
          </a:xfrm>
          <a:prstGeom prst="rect">
            <a:avLst/>
          </a:prstGeom>
          <a:noFill/>
          <a:ln w="9525">
            <a:noFill/>
            <a:miter lim="800000"/>
            <a:headEnd/>
            <a:tailEnd/>
          </a:ln>
        </p:spPr>
        <p:txBody>
          <a:bodyPr wrap="none">
            <a:spAutoFit/>
          </a:bodyPr>
          <a:lstStyle/>
          <a:p>
            <a:endParaRPr lang="es-CO">
              <a:latin typeface="Tahoma" pitchFamily="34" charset="0"/>
            </a:endParaRPr>
          </a:p>
        </p:txBody>
      </p:sp>
      <p:sp>
        <p:nvSpPr>
          <p:cNvPr id="32773" name="Rectangle 12"/>
          <p:cNvSpPr>
            <a:spLocks noGrp="1" noChangeArrowheads="1"/>
          </p:cNvSpPr>
          <p:nvPr>
            <p:ph type="body" idx="1"/>
          </p:nvPr>
        </p:nvSpPr>
        <p:spPr>
          <a:xfrm>
            <a:off x="1182688" y="2786063"/>
            <a:ext cx="6318250" cy="1714500"/>
          </a:xfrm>
        </p:spPr>
        <p:txBody>
          <a:bodyPr/>
          <a:lstStyle/>
          <a:p>
            <a:pPr marL="1004888" lvl="1" indent="-381000" eaLnBrk="1" hangingPunct="1">
              <a:lnSpc>
                <a:spcPct val="80000"/>
              </a:lnSpc>
              <a:spcBef>
                <a:spcPct val="0"/>
              </a:spcBef>
              <a:buFontTx/>
              <a:buChar char="•"/>
            </a:pPr>
            <a:r>
              <a:rPr lang="es-ES" sz="2400" smtClean="0"/>
              <a:t>Observación Itinerante</a:t>
            </a:r>
          </a:p>
          <a:p>
            <a:pPr marL="1004888" lvl="1" indent="-381000" eaLnBrk="1" hangingPunct="1">
              <a:lnSpc>
                <a:spcPct val="80000"/>
              </a:lnSpc>
              <a:spcBef>
                <a:spcPct val="0"/>
              </a:spcBef>
              <a:buFontTx/>
              <a:buChar char="•"/>
            </a:pPr>
            <a:r>
              <a:rPr lang="es-ES" sz="2400" smtClean="0"/>
              <a:t>Observación en Puesto de Votación</a:t>
            </a:r>
          </a:p>
          <a:p>
            <a:pPr marL="1004888" lvl="1" indent="-381000" eaLnBrk="1" hangingPunct="1">
              <a:lnSpc>
                <a:spcPct val="80000"/>
              </a:lnSpc>
              <a:spcBef>
                <a:spcPct val="0"/>
              </a:spcBef>
              <a:buFontTx/>
              <a:buChar char="•"/>
            </a:pPr>
            <a:r>
              <a:rPr lang="es-ES" sz="2400" smtClean="0"/>
              <a:t>Observación en Registraduría o centro de Cómputo.</a:t>
            </a:r>
          </a:p>
          <a:p>
            <a:pPr marL="1004888" lvl="1" indent="-381000" eaLnBrk="1" hangingPunct="1">
              <a:lnSpc>
                <a:spcPct val="80000"/>
              </a:lnSpc>
              <a:spcBef>
                <a:spcPct val="0"/>
              </a:spcBef>
              <a:buFontTx/>
              <a:buChar char="•"/>
            </a:pPr>
            <a:r>
              <a:rPr lang="es-ES" sz="2400" smtClean="0"/>
              <a:t>Observación de escrutinios.</a:t>
            </a:r>
          </a:p>
        </p:txBody>
      </p:sp>
      <p:pic>
        <p:nvPicPr>
          <p:cNvPr id="32774" name="Picture 2" descr="imagenarticulo4"/>
          <p:cNvPicPr>
            <a:picLocks noChangeAspect="1" noChangeArrowheads="1"/>
          </p:cNvPicPr>
          <p:nvPr/>
        </p:nvPicPr>
        <p:blipFill>
          <a:blip r:embed="rId3"/>
          <a:srcRect/>
          <a:stretch>
            <a:fillRect/>
          </a:stretch>
        </p:blipFill>
        <p:spPr bwMode="auto">
          <a:xfrm>
            <a:off x="6897688" y="4121150"/>
            <a:ext cx="2032000" cy="26654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714375" y="1643063"/>
            <a:ext cx="3673475" cy="3662362"/>
          </a:xfrm>
          <a:prstGeom prst="rect">
            <a:avLst/>
          </a:prstGeom>
          <a:noFill/>
          <a:ln w="9525">
            <a:noFill/>
            <a:miter lim="800000"/>
            <a:headEnd/>
            <a:tailEnd/>
          </a:ln>
        </p:spPr>
        <p:txBody>
          <a:bodyPr>
            <a:spAutoFit/>
          </a:bodyPr>
          <a:lstStyle/>
          <a:p>
            <a:pPr algn="just"/>
            <a:r>
              <a:rPr lang="es-ES" b="1"/>
              <a:t>Observador(a) Itinerante:</a:t>
            </a:r>
          </a:p>
          <a:p>
            <a:pPr algn="just"/>
            <a:endParaRPr lang="es-ES"/>
          </a:p>
          <a:p>
            <a:pPr algn="just"/>
            <a:r>
              <a:rPr lang="es-ES"/>
              <a:t>Los observadores itinerantes cumplen una doble función: ser el enlace entre los observadores locales o de puesto de votación en cuanto a información y recolección de quejas, y observar el ambiente electoral del municipio a través de rutas establecidas previamente que abarcaban un promedio de cinco puestos de votación. </a:t>
            </a:r>
          </a:p>
        </p:txBody>
      </p:sp>
      <p:pic>
        <p:nvPicPr>
          <p:cNvPr id="34818" name="Picture 3" descr="itinerante"/>
          <p:cNvPicPr>
            <a:picLocks noChangeAspect="1" noChangeArrowheads="1"/>
          </p:cNvPicPr>
          <p:nvPr/>
        </p:nvPicPr>
        <p:blipFill>
          <a:blip r:embed="rId3"/>
          <a:srcRect/>
          <a:stretch>
            <a:fillRect/>
          </a:stretch>
        </p:blipFill>
        <p:spPr bwMode="auto">
          <a:xfrm>
            <a:off x="4602163" y="2219325"/>
            <a:ext cx="3981450" cy="3067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1268760"/>
            <a:ext cx="6254860" cy="446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323564" y="595917"/>
            <a:ext cx="2116285" cy="415498"/>
          </a:xfrm>
          <a:prstGeom prst="rect">
            <a:avLst/>
          </a:prstGeom>
        </p:spPr>
        <p:txBody>
          <a:bodyPr wrap="none">
            <a:spAutoFit/>
          </a:bodyPr>
          <a:lstStyle/>
          <a:p>
            <a:r>
              <a:rPr lang="es-ES" sz="2100" b="1" dirty="0" smtClean="0">
                <a:latin typeface="Arial Unicode MS" pitchFamily="-65" charset="0"/>
                <a:ea typeface="ＭＳ Ｐゴシック" pitchFamily="-65" charset="-128"/>
              </a:rPr>
              <a:t>IN MEMORIAM </a:t>
            </a:r>
            <a:endParaRPr lang="es-CO" sz="2100" dirty="0"/>
          </a:p>
        </p:txBody>
      </p:sp>
      <p:sp>
        <p:nvSpPr>
          <p:cNvPr id="4" name="3 Rectángulo"/>
          <p:cNvSpPr/>
          <p:nvPr/>
        </p:nvSpPr>
        <p:spPr>
          <a:xfrm>
            <a:off x="2627784" y="6021288"/>
            <a:ext cx="4176464" cy="415498"/>
          </a:xfrm>
          <a:prstGeom prst="rect">
            <a:avLst/>
          </a:prstGeom>
        </p:spPr>
        <p:txBody>
          <a:bodyPr wrap="square">
            <a:spAutoFit/>
          </a:bodyPr>
          <a:lstStyle/>
          <a:p>
            <a:pPr algn="ctr"/>
            <a:r>
              <a:rPr lang="es-ES" sz="2100" b="1" dirty="0" smtClean="0">
                <a:latin typeface="Arial Unicode MS" pitchFamily="-65" charset="0"/>
                <a:ea typeface="ＭＳ Ｐゴシック" pitchFamily="-65" charset="-128"/>
              </a:rPr>
              <a:t>PEDRO CUADRO HERRERA</a:t>
            </a:r>
            <a:endParaRPr lang="es-CO" sz="2100" dirty="0"/>
          </a:p>
        </p:txBody>
      </p:sp>
    </p:spTree>
    <p:extLst>
      <p:ext uri="{BB962C8B-B14F-4D97-AF65-F5344CB8AC3E}">
        <p14:creationId xmlns:p14="http://schemas.microsoft.com/office/powerpoint/2010/main" val="279468989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5005388" y="1593850"/>
            <a:ext cx="3709987" cy="3694113"/>
          </a:xfrm>
          <a:prstGeom prst="rect">
            <a:avLst/>
          </a:prstGeom>
          <a:noFill/>
          <a:ln w="9525">
            <a:noFill/>
            <a:miter lim="800000"/>
            <a:headEnd/>
            <a:tailEnd/>
          </a:ln>
        </p:spPr>
        <p:txBody>
          <a:bodyPr>
            <a:spAutoFit/>
          </a:bodyPr>
          <a:lstStyle/>
          <a:p>
            <a:pPr algn="ctr"/>
            <a:r>
              <a:rPr lang="es-ES" b="1"/>
              <a:t>Observador(a) local o de Puesto de Votación </a:t>
            </a:r>
            <a:endParaRPr lang="es-ES"/>
          </a:p>
          <a:p>
            <a:pPr algn="just"/>
            <a:r>
              <a:rPr lang="es-ES"/>
              <a:t>De acuerdo al mapa de cubrimiento, se definen los puestos a ser acompañados directamente por voluntarios de la MOE quienes deben estar presentes desde el inicio de las votaciones (7:30 am) hasta la hora de finalización de la jornada electoral y posteriormente, acompañar el proceso de conteo de votos en mesa. </a:t>
            </a:r>
          </a:p>
        </p:txBody>
      </p:sp>
      <p:pic>
        <p:nvPicPr>
          <p:cNvPr id="36866" name="3 Imagen" descr="observadores.JPG"/>
          <p:cNvPicPr>
            <a:picLocks noChangeAspect="1"/>
          </p:cNvPicPr>
          <p:nvPr/>
        </p:nvPicPr>
        <p:blipFill>
          <a:blip r:embed="rId3"/>
          <a:srcRect/>
          <a:stretch>
            <a:fillRect/>
          </a:stretch>
        </p:blipFill>
        <p:spPr bwMode="auto">
          <a:xfrm>
            <a:off x="357188" y="1785938"/>
            <a:ext cx="4476750" cy="33575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5357813" y="1665288"/>
            <a:ext cx="3429000" cy="3692525"/>
          </a:xfrm>
          <a:prstGeom prst="rect">
            <a:avLst/>
          </a:prstGeom>
          <a:noFill/>
          <a:ln w="9525">
            <a:noFill/>
            <a:miter lim="800000"/>
            <a:headEnd/>
            <a:tailEnd/>
          </a:ln>
        </p:spPr>
        <p:txBody>
          <a:bodyPr>
            <a:spAutoFit/>
          </a:bodyPr>
          <a:lstStyle/>
          <a:p>
            <a:pPr algn="ctr"/>
            <a:r>
              <a:rPr lang="es-ES" b="1"/>
              <a:t>Observador (a) de escrutinios</a:t>
            </a:r>
            <a:endParaRPr lang="es-ES"/>
          </a:p>
          <a:p>
            <a:pPr algn="ctr"/>
            <a:endParaRPr lang="es-ES"/>
          </a:p>
          <a:p>
            <a:pPr algn="ctr"/>
            <a:r>
              <a:rPr lang="es-ES"/>
              <a:t>De acuerdo con las capacidades con las que cuente la MOE Regional, se observará escrutinios  departamentales. Este observador(a) debe contar  con conocimientos jurídicos específicos o manejo de situación por lo especializado de la información de esta observación.</a:t>
            </a:r>
          </a:p>
        </p:txBody>
      </p:sp>
      <p:pic>
        <p:nvPicPr>
          <p:cNvPr id="38914" name="Picture 4" descr="C:\Documents and Settings\USER\Escritorio\DSC00107.JPG"/>
          <p:cNvPicPr>
            <a:picLocks noChangeAspect="1" noChangeArrowheads="1"/>
          </p:cNvPicPr>
          <p:nvPr/>
        </p:nvPicPr>
        <p:blipFill>
          <a:blip r:embed="rId3"/>
          <a:srcRect/>
          <a:stretch>
            <a:fillRect/>
          </a:stretch>
        </p:blipFill>
        <p:spPr bwMode="auto">
          <a:xfrm>
            <a:off x="571500" y="2357438"/>
            <a:ext cx="4510088" cy="26431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body" sz="half" idx="1"/>
          </p:nvPr>
        </p:nvSpPr>
        <p:spPr>
          <a:xfrm>
            <a:off x="395288" y="1978025"/>
            <a:ext cx="8469312" cy="4475163"/>
          </a:xfrm>
        </p:spPr>
        <p:txBody>
          <a:bodyPr/>
          <a:lstStyle/>
          <a:p>
            <a:pPr marL="0" indent="0" algn="ctr" eaLnBrk="1" hangingPunct="1">
              <a:lnSpc>
                <a:spcPct val="90000"/>
              </a:lnSpc>
              <a:buFontTx/>
              <a:buNone/>
            </a:pPr>
            <a:r>
              <a:rPr lang="es-ES" sz="2700" smtClean="0">
                <a:latin typeface="Arial Unicode MS" pitchFamily="34" charset="-128"/>
              </a:rPr>
              <a:t>La Observación sobre Calidad de Elecciones es aquella que observa el </a:t>
            </a:r>
          </a:p>
          <a:p>
            <a:pPr marL="0" indent="0" algn="ctr" eaLnBrk="1" hangingPunct="1">
              <a:lnSpc>
                <a:spcPct val="90000"/>
              </a:lnSpc>
              <a:buFontTx/>
              <a:buNone/>
            </a:pPr>
            <a:endParaRPr lang="es-ES" sz="2700" smtClean="0">
              <a:latin typeface="Arial Unicode MS" pitchFamily="34" charset="-128"/>
            </a:endParaRPr>
          </a:p>
          <a:p>
            <a:pPr marL="0" indent="0" algn="ctr" eaLnBrk="1" hangingPunct="1">
              <a:lnSpc>
                <a:spcPct val="90000"/>
              </a:lnSpc>
              <a:buFontTx/>
              <a:buNone/>
            </a:pPr>
            <a:r>
              <a:rPr lang="es-ES" sz="2700" smtClean="0">
                <a:latin typeface="Arial Unicode MS" pitchFamily="34" charset="-128"/>
              </a:rPr>
              <a:t>ESTRICTO CUMPLIMIENTO DE LA LEGISLACIÓN ELECTORAL. </a:t>
            </a:r>
          </a:p>
          <a:p>
            <a:pPr marL="0" indent="0" algn="ctr" eaLnBrk="1" hangingPunct="1">
              <a:lnSpc>
                <a:spcPct val="90000"/>
              </a:lnSpc>
              <a:buFontTx/>
              <a:buNone/>
            </a:pPr>
            <a:endParaRPr lang="es-ES" sz="2700" smtClean="0">
              <a:latin typeface="Arial Unicode MS" pitchFamily="34" charset="-128"/>
            </a:endParaRPr>
          </a:p>
          <a:p>
            <a:pPr marL="0" indent="0" algn="ctr" eaLnBrk="1" hangingPunct="1">
              <a:lnSpc>
                <a:spcPct val="90000"/>
              </a:lnSpc>
              <a:buFontTx/>
              <a:buNone/>
            </a:pPr>
            <a:r>
              <a:rPr lang="es-ES" sz="2700" smtClean="0">
                <a:latin typeface="Arial Unicode MS" pitchFamily="34" charset="-128"/>
              </a:rPr>
              <a:t>No se hacen valoraciones políticas ni se efectúan ejercicios sobre percepciones  electorales o políticas.</a:t>
            </a:r>
          </a:p>
          <a:p>
            <a:pPr marL="0" indent="0" algn="ctr" eaLnBrk="1" hangingPunct="1">
              <a:lnSpc>
                <a:spcPct val="90000"/>
              </a:lnSpc>
              <a:buFontTx/>
              <a:buNone/>
            </a:pPr>
            <a:endParaRPr lang="es-ES" sz="1800" smtClean="0">
              <a:latin typeface="Arial Unicode MS" pitchFamily="34" charset="-128"/>
            </a:endParaRPr>
          </a:p>
          <a:p>
            <a:pPr marL="0" indent="0" algn="ctr" eaLnBrk="1" hangingPunct="1">
              <a:lnSpc>
                <a:spcPct val="90000"/>
              </a:lnSpc>
              <a:buFontTx/>
              <a:buNone/>
            </a:pPr>
            <a:endParaRPr lang="es-ES" sz="1800" smtClean="0">
              <a:latin typeface="Arial Unicode MS" pitchFamily="34" charset="-128"/>
            </a:endParaRPr>
          </a:p>
          <a:p>
            <a:pPr marL="0" indent="0" eaLnBrk="1" hangingPunct="1">
              <a:lnSpc>
                <a:spcPct val="90000"/>
              </a:lnSpc>
              <a:buFontTx/>
              <a:buNone/>
            </a:pPr>
            <a:r>
              <a:rPr lang="es-ES" sz="1800" smtClean="0">
                <a:latin typeface="Arial Unicode MS" pitchFamily="34" charset="-128"/>
              </a:rPr>
              <a:t>VER EJEMPLO DE FORMULARIO</a:t>
            </a:r>
          </a:p>
        </p:txBody>
      </p:sp>
      <p:sp>
        <p:nvSpPr>
          <p:cNvPr id="40962" name="Line 4"/>
          <p:cNvSpPr>
            <a:spLocks noChangeShapeType="1"/>
          </p:cNvSpPr>
          <p:nvPr/>
        </p:nvSpPr>
        <p:spPr bwMode="auto">
          <a:xfrm>
            <a:off x="606425" y="6308725"/>
            <a:ext cx="3389313" cy="0"/>
          </a:xfrm>
          <a:prstGeom prst="line">
            <a:avLst/>
          </a:prstGeom>
          <a:noFill/>
          <a:ln w="38100">
            <a:solidFill>
              <a:schemeClr val="tx1"/>
            </a:solidFill>
            <a:round/>
            <a:headEnd type="oval" w="med" len="med"/>
            <a:tailEnd type="triangle" w="med" len="med"/>
          </a:ln>
        </p:spPr>
        <p:txBody>
          <a:bodyPr/>
          <a:lstStyle/>
          <a:p>
            <a:endParaRPr lang="es-ES_tradnl"/>
          </a:p>
        </p:txBody>
      </p:sp>
      <p:sp>
        <p:nvSpPr>
          <p:cNvPr id="5" name="Rectangle 2"/>
          <p:cNvSpPr txBox="1">
            <a:spLocks noChangeArrowheads="1"/>
          </p:cNvSpPr>
          <p:nvPr/>
        </p:nvSpPr>
        <p:spPr bwMode="auto">
          <a:xfrm>
            <a:off x="1285875" y="785813"/>
            <a:ext cx="6643688" cy="795337"/>
          </a:xfrm>
          <a:prstGeom prst="rect">
            <a:avLst/>
          </a:prstGeom>
          <a:gradFill rotWithShape="1">
            <a:gsLst>
              <a:gs pos="0">
                <a:srgbClr val="0099FF">
                  <a:alpha val="51999"/>
                </a:srgbClr>
              </a:gs>
              <a:gs pos="100000">
                <a:srgbClr val="FFFFFF">
                  <a:alpha val="50998"/>
                </a:srgbClr>
              </a:gs>
            </a:gsLst>
            <a:lin ang="0" scaled="1"/>
          </a:gradFill>
          <a:ln w="9525">
            <a:noFill/>
            <a:miter lim="800000"/>
            <a:headEnd/>
            <a:tailEnd/>
          </a:ln>
        </p:spPr>
        <p:txBody>
          <a:bodyPr anchor="ctr"/>
          <a:lstStyle/>
          <a:p>
            <a:pPr algn="ctr">
              <a:defRPr/>
            </a:pPr>
            <a:r>
              <a:rPr lang="es-ES" sz="2800" b="1" dirty="0">
                <a:effectLst>
                  <a:outerShdw blurRad="38100" dist="38100" dir="2700000" algn="tl">
                    <a:srgbClr val="FFFFFF"/>
                  </a:outerShdw>
                </a:effectLst>
                <a:latin typeface="Arial Unicode MS" pitchFamily="34" charset="-128"/>
                <a:ea typeface="ＭＳ Ｐゴシック" pitchFamily="-65" charset="-128"/>
                <a:cs typeface="+mn-cs"/>
              </a:rPr>
              <a:t>¿QUE ES LA OBSERVACIÓN SOBRE CALIDAD DE ELECCIONES?</a:t>
            </a:r>
            <a:endParaRPr lang="es-ES" sz="2800" b="1" i="1" kern="0" dirty="0">
              <a:solidFill>
                <a:schemeClr val="tx2"/>
              </a:solidFill>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10 Imagen" descr="f2moe.JPG"/>
          <p:cNvPicPr>
            <a:picLocks noChangeAspect="1"/>
          </p:cNvPicPr>
          <p:nvPr/>
        </p:nvPicPr>
        <p:blipFill>
          <a:blip r:embed="rId3"/>
          <a:srcRect/>
          <a:stretch>
            <a:fillRect/>
          </a:stretch>
        </p:blipFill>
        <p:spPr bwMode="auto">
          <a:xfrm>
            <a:off x="428625" y="3000375"/>
            <a:ext cx="2389188" cy="3643313"/>
          </a:xfrm>
          <a:prstGeom prst="rect">
            <a:avLst/>
          </a:prstGeom>
          <a:noFill/>
          <a:ln w="9525">
            <a:noFill/>
            <a:miter lim="800000"/>
            <a:headEnd/>
            <a:tailEnd/>
          </a:ln>
        </p:spPr>
      </p:pic>
      <p:sp>
        <p:nvSpPr>
          <p:cNvPr id="43010" name="Text Box 2"/>
          <p:cNvSpPr txBox="1">
            <a:spLocks noChangeArrowheads="1"/>
          </p:cNvSpPr>
          <p:nvPr/>
        </p:nvSpPr>
        <p:spPr bwMode="auto">
          <a:xfrm>
            <a:off x="3327400" y="635000"/>
            <a:ext cx="184150" cy="366713"/>
          </a:xfrm>
          <a:prstGeom prst="rect">
            <a:avLst/>
          </a:prstGeom>
          <a:noFill/>
          <a:ln w="9525">
            <a:noFill/>
            <a:miter lim="800000"/>
            <a:headEnd/>
            <a:tailEnd/>
          </a:ln>
        </p:spPr>
        <p:txBody>
          <a:bodyPr wrap="none">
            <a:spAutoFit/>
          </a:bodyPr>
          <a:lstStyle/>
          <a:p>
            <a:endParaRPr lang="es-CO">
              <a:latin typeface="Tahoma" pitchFamily="34" charset="0"/>
            </a:endParaRPr>
          </a:p>
        </p:txBody>
      </p:sp>
      <p:sp>
        <p:nvSpPr>
          <p:cNvPr id="43011" name="Rectangle 6"/>
          <p:cNvSpPr>
            <a:spLocks noChangeArrowheads="1"/>
          </p:cNvSpPr>
          <p:nvPr/>
        </p:nvSpPr>
        <p:spPr bwMode="auto">
          <a:xfrm>
            <a:off x="571500" y="4143375"/>
            <a:ext cx="1000125" cy="928688"/>
          </a:xfrm>
          <a:prstGeom prst="rect">
            <a:avLst/>
          </a:prstGeom>
          <a:noFill/>
          <a:ln w="28575">
            <a:solidFill>
              <a:srgbClr val="0000FF"/>
            </a:solidFill>
            <a:miter lim="800000"/>
            <a:headEnd/>
            <a:tailEnd/>
          </a:ln>
        </p:spPr>
        <p:txBody>
          <a:bodyPr wrap="none" anchor="ctr"/>
          <a:lstStyle/>
          <a:p>
            <a:endParaRPr lang="es-CO"/>
          </a:p>
        </p:txBody>
      </p:sp>
      <p:sp>
        <p:nvSpPr>
          <p:cNvPr id="43012" name="Line 7"/>
          <p:cNvSpPr>
            <a:spLocks noChangeShapeType="1"/>
          </p:cNvSpPr>
          <p:nvPr/>
        </p:nvSpPr>
        <p:spPr bwMode="auto">
          <a:xfrm flipV="1">
            <a:off x="1571625" y="2643188"/>
            <a:ext cx="2286000" cy="1785937"/>
          </a:xfrm>
          <a:prstGeom prst="line">
            <a:avLst/>
          </a:prstGeom>
          <a:noFill/>
          <a:ln w="28575">
            <a:solidFill>
              <a:srgbClr val="0000FF"/>
            </a:solidFill>
            <a:round/>
            <a:headEnd/>
            <a:tailEnd/>
          </a:ln>
        </p:spPr>
        <p:txBody>
          <a:bodyPr/>
          <a:lstStyle/>
          <a:p>
            <a:endParaRPr lang="es-ES_tradnl"/>
          </a:p>
        </p:txBody>
      </p:sp>
      <p:sp>
        <p:nvSpPr>
          <p:cNvPr id="43013" name="Text Box 8"/>
          <p:cNvSpPr txBox="1">
            <a:spLocks noChangeArrowheads="1"/>
          </p:cNvSpPr>
          <p:nvPr/>
        </p:nvSpPr>
        <p:spPr bwMode="auto">
          <a:xfrm>
            <a:off x="3857625" y="5013325"/>
            <a:ext cx="3816350" cy="923925"/>
          </a:xfrm>
          <a:prstGeom prst="rect">
            <a:avLst/>
          </a:prstGeom>
          <a:noFill/>
          <a:ln w="9525">
            <a:noFill/>
            <a:miter lim="800000"/>
            <a:headEnd/>
            <a:tailEnd/>
          </a:ln>
        </p:spPr>
        <p:txBody>
          <a:bodyPr>
            <a:spAutoFit/>
          </a:bodyPr>
          <a:lstStyle/>
          <a:p>
            <a:pPr algn="ctr">
              <a:spcBef>
                <a:spcPct val="50000"/>
              </a:spcBef>
            </a:pPr>
            <a:r>
              <a:rPr lang="es-ES">
                <a:latin typeface="Tahoma" pitchFamily="34" charset="0"/>
              </a:rPr>
              <a:t>Formulario Puesto de Votación Elecciones Consejos de la Juventud Los Palmitos (Sucre) 2009</a:t>
            </a:r>
          </a:p>
        </p:txBody>
      </p:sp>
      <p:pic>
        <p:nvPicPr>
          <p:cNvPr id="43014" name="9 Imagen" descr="f2moe2.JPG"/>
          <p:cNvPicPr>
            <a:picLocks noChangeAspect="1"/>
          </p:cNvPicPr>
          <p:nvPr/>
        </p:nvPicPr>
        <p:blipFill>
          <a:blip r:embed="rId4"/>
          <a:srcRect/>
          <a:stretch>
            <a:fillRect/>
          </a:stretch>
        </p:blipFill>
        <p:spPr bwMode="auto">
          <a:xfrm>
            <a:off x="3786188" y="857250"/>
            <a:ext cx="3857625" cy="3752850"/>
          </a:xfrm>
          <a:prstGeom prst="rect">
            <a:avLst/>
          </a:prstGeom>
          <a:noFill/>
          <a:ln w="28575">
            <a:solidFill>
              <a:srgbClr val="0000FF"/>
            </a:solid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1157288" y="908050"/>
            <a:ext cx="6737350" cy="641350"/>
          </a:xfrm>
          <a:prstGeom prst="rect">
            <a:avLst/>
          </a:prstGeom>
          <a:noFill/>
          <a:ln w="9525">
            <a:noFill/>
            <a:miter lim="800000"/>
            <a:headEnd/>
            <a:tailEnd/>
          </a:ln>
          <a:effectLst/>
        </p:spPr>
        <p:txBody>
          <a:bodyPr wrap="none">
            <a:spAutoFit/>
          </a:bodyPr>
          <a:lstStyle/>
          <a:p>
            <a:pPr algn="ctr"/>
            <a:r>
              <a:rPr lang="es-ES" b="1"/>
              <a:t>ES REQUISITO INDISPENSABLE PARA PARTICIPAR COMO </a:t>
            </a:r>
          </a:p>
          <a:p>
            <a:pPr algn="ctr"/>
            <a:r>
              <a:rPr lang="es-ES" b="1"/>
              <a:t>OBSERVADOR U OBSERVADORA ELECTORAL:</a:t>
            </a:r>
            <a:r>
              <a:rPr lang="es-ES"/>
              <a:t> </a:t>
            </a:r>
            <a:endParaRPr lang="es-ES_tradnl"/>
          </a:p>
        </p:txBody>
      </p:sp>
      <p:sp>
        <p:nvSpPr>
          <p:cNvPr id="50178" name="Rectangle 2"/>
          <p:cNvSpPr>
            <a:spLocks noChangeArrowheads="1"/>
          </p:cNvSpPr>
          <p:nvPr/>
        </p:nvSpPr>
        <p:spPr bwMode="auto">
          <a:xfrm>
            <a:off x="869950" y="2071688"/>
            <a:ext cx="7559675" cy="4483100"/>
          </a:xfrm>
          <a:prstGeom prst="rect">
            <a:avLst/>
          </a:prstGeom>
          <a:noFill/>
          <a:ln w="9525">
            <a:noFill/>
            <a:miter lim="800000"/>
            <a:headEnd/>
            <a:tailEnd/>
          </a:ln>
        </p:spPr>
        <p:txBody>
          <a:bodyPr/>
          <a:lstStyle/>
          <a:p>
            <a:pPr marL="266700" indent="-266700" algn="just">
              <a:lnSpc>
                <a:spcPct val="80000"/>
              </a:lnSpc>
              <a:spcBef>
                <a:spcPct val="40000"/>
              </a:spcBef>
              <a:buClr>
                <a:srgbClr val="0000FF"/>
              </a:buClr>
              <a:buFont typeface="Wingdings" pitchFamily="2" charset="2"/>
              <a:buChar char="u"/>
            </a:pPr>
            <a:r>
              <a:rPr lang="es-ES_tradnl" sz="2000" b="1">
                <a:cs typeface="Arial" charset="0"/>
              </a:rPr>
              <a:t>Recibir la capacitación para el cumplimiento de su función.</a:t>
            </a:r>
          </a:p>
          <a:p>
            <a:pPr marL="266700" indent="-266700" algn="just">
              <a:lnSpc>
                <a:spcPct val="80000"/>
              </a:lnSpc>
              <a:spcBef>
                <a:spcPct val="40000"/>
              </a:spcBef>
              <a:buClr>
                <a:srgbClr val="0000FF"/>
              </a:buClr>
              <a:buFont typeface="Wingdings" pitchFamily="2" charset="2"/>
              <a:buChar char="u"/>
            </a:pPr>
            <a:r>
              <a:rPr lang="es-ES_tradnl" sz="2000" b="1">
                <a:cs typeface="Arial" charset="0"/>
              </a:rPr>
              <a:t>Tener la credencial respectiva asignada por el Consejo Nacional Electoral. </a:t>
            </a:r>
          </a:p>
          <a:p>
            <a:pPr marL="266700" indent="-266700" algn="just">
              <a:lnSpc>
                <a:spcPct val="80000"/>
              </a:lnSpc>
              <a:spcBef>
                <a:spcPct val="40000"/>
              </a:spcBef>
              <a:buClr>
                <a:srgbClr val="0000FF"/>
              </a:buClr>
              <a:buFont typeface="Wingdings" pitchFamily="2" charset="2"/>
              <a:buChar char="u"/>
            </a:pPr>
            <a:r>
              <a:rPr lang="es-ES_tradnl" sz="2000" b="1">
                <a:cs typeface="Arial" charset="0"/>
              </a:rPr>
              <a:t>Suscribir una carta compromisoria en la que ratifica su compromiso frente a este ejercicio de participación democrática. </a:t>
            </a:r>
          </a:p>
          <a:p>
            <a:pPr marL="266700" indent="-266700" algn="just">
              <a:lnSpc>
                <a:spcPct val="80000"/>
              </a:lnSpc>
              <a:spcBef>
                <a:spcPct val="40000"/>
              </a:spcBef>
              <a:buClr>
                <a:srgbClr val="0000FF"/>
              </a:buClr>
              <a:buFont typeface="Wingdings" pitchFamily="2" charset="2"/>
              <a:buChar char="u"/>
            </a:pPr>
            <a:r>
              <a:rPr lang="es-ES_tradnl" sz="2000" b="1">
                <a:cs typeface="Arial" charset="0"/>
              </a:rPr>
              <a:t>No desarrollar ningún tipo de actividad proselitista durante la jornada electoral. </a:t>
            </a:r>
          </a:p>
          <a:p>
            <a:pPr marL="266700" indent="-266700" algn="just">
              <a:lnSpc>
                <a:spcPct val="80000"/>
              </a:lnSpc>
              <a:spcBef>
                <a:spcPct val="40000"/>
              </a:spcBef>
              <a:buClr>
                <a:srgbClr val="0000FF"/>
              </a:buClr>
              <a:buFont typeface="Wingdings" pitchFamily="2" charset="2"/>
              <a:buChar char="u"/>
            </a:pPr>
            <a:r>
              <a:rPr lang="es-ES_tradnl" sz="2000" b="1">
                <a:cs typeface="Arial" charset="0"/>
              </a:rPr>
              <a:t>Cumplir a cabalidad con lo establecido en el código de ética y conducta de observación electoral.</a:t>
            </a:r>
          </a:p>
          <a:p>
            <a:pPr marL="266700" indent="-266700" algn="just">
              <a:lnSpc>
                <a:spcPct val="80000"/>
              </a:lnSpc>
              <a:spcBef>
                <a:spcPct val="40000"/>
              </a:spcBef>
              <a:buClr>
                <a:srgbClr val="0000FF"/>
              </a:buClr>
              <a:buFont typeface="Wingdings" pitchFamily="2" charset="2"/>
              <a:buChar char="u"/>
            </a:pPr>
            <a:endParaRPr lang="es-ES_tradnl" sz="200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 calcmode="lin" valueType="num">
                                      <p:cBhvr>
                                        <p:cTn id="7" dur="500" fill="hold"/>
                                        <p:tgtEl>
                                          <p:spTgt spid="501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17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017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0178">
                                            <p:txEl>
                                              <p:pRg st="1" end="1"/>
                                            </p:txEl>
                                          </p:spTgt>
                                        </p:tgtEl>
                                        <p:attrNameLst>
                                          <p:attrName>style.visibility</p:attrName>
                                        </p:attrNameLst>
                                      </p:cBhvr>
                                      <p:to>
                                        <p:strVal val="visible"/>
                                      </p:to>
                                    </p:set>
                                    <p:anim calcmode="lin" valueType="num">
                                      <p:cBhvr>
                                        <p:cTn id="14" dur="500" fill="hold"/>
                                        <p:tgtEl>
                                          <p:spTgt spid="5017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017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017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0178">
                                            <p:txEl>
                                              <p:pRg st="2" end="2"/>
                                            </p:txEl>
                                          </p:spTgt>
                                        </p:tgtEl>
                                        <p:attrNameLst>
                                          <p:attrName>style.visibility</p:attrName>
                                        </p:attrNameLst>
                                      </p:cBhvr>
                                      <p:to>
                                        <p:strVal val="visible"/>
                                      </p:to>
                                    </p:set>
                                    <p:anim calcmode="lin" valueType="num">
                                      <p:cBhvr>
                                        <p:cTn id="21" dur="500" fill="hold"/>
                                        <p:tgtEl>
                                          <p:spTgt spid="5017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017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017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0178">
                                            <p:txEl>
                                              <p:pRg st="3" end="3"/>
                                            </p:txEl>
                                          </p:spTgt>
                                        </p:tgtEl>
                                        <p:attrNameLst>
                                          <p:attrName>style.visibility</p:attrName>
                                        </p:attrNameLst>
                                      </p:cBhvr>
                                      <p:to>
                                        <p:strVal val="visible"/>
                                      </p:to>
                                    </p:set>
                                    <p:anim calcmode="lin" valueType="num">
                                      <p:cBhvr>
                                        <p:cTn id="28" dur="500" fill="hold"/>
                                        <p:tgtEl>
                                          <p:spTgt spid="5017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017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017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0178">
                                            <p:txEl>
                                              <p:pRg st="4" end="4"/>
                                            </p:txEl>
                                          </p:spTgt>
                                        </p:tgtEl>
                                        <p:attrNameLst>
                                          <p:attrName>style.visibility</p:attrName>
                                        </p:attrNameLst>
                                      </p:cBhvr>
                                      <p:to>
                                        <p:strVal val="visible"/>
                                      </p:to>
                                    </p:set>
                                    <p:anim calcmode="lin" valueType="num">
                                      <p:cBhvr>
                                        <p:cTn id="35" dur="500" fill="hold"/>
                                        <p:tgtEl>
                                          <p:spTgt spid="5017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017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01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251520" y="620688"/>
            <a:ext cx="8640960" cy="6047809"/>
          </a:xfrm>
          <a:prstGeom prst="rect">
            <a:avLst/>
          </a:prstGeom>
          <a:noFill/>
          <a:ln w="9525">
            <a:noFill/>
            <a:miter lim="800000"/>
            <a:headEnd/>
            <a:tailEnd/>
          </a:ln>
          <a:effectLst/>
        </p:spPr>
        <p:txBody>
          <a:bodyPr wrap="square">
            <a:spAutoFit/>
          </a:bodyPr>
          <a:lstStyle/>
          <a:p>
            <a:pPr algn="ctr"/>
            <a:r>
              <a:rPr lang="es-ES_tradnl" dirty="0"/>
              <a:t> </a:t>
            </a:r>
            <a:r>
              <a:rPr lang="es-ES_tradnl" b="1" dirty="0"/>
              <a:t>Código de ética y conducta de los observadores y observadoras electorales </a:t>
            </a:r>
            <a:endParaRPr lang="es-ES_tradnl" dirty="0"/>
          </a:p>
          <a:p>
            <a:pPr algn="ctr"/>
            <a:r>
              <a:rPr lang="es-ES_tradnl" b="1" dirty="0"/>
              <a:t>Regional Norte de Santander </a:t>
            </a:r>
            <a:endParaRPr lang="es-ES_tradnl" dirty="0"/>
          </a:p>
          <a:p>
            <a:endParaRPr lang="es-ES_tradnl" dirty="0"/>
          </a:p>
          <a:p>
            <a:pPr algn="just">
              <a:spcBef>
                <a:spcPts val="600"/>
              </a:spcBef>
              <a:spcAft>
                <a:spcPts val="600"/>
              </a:spcAft>
            </a:pPr>
            <a:r>
              <a:rPr lang="es-ES_tradnl" dirty="0"/>
              <a:t>1. Soy observador(a) electoral, actúo a nombre de la ciudadanía y pondré al servicio de la Democracia y la transparencia en el proceso electoral mis ojos y oídos para reportar posibles irregularidades. </a:t>
            </a:r>
          </a:p>
          <a:p>
            <a:pPr algn="just">
              <a:spcBef>
                <a:spcPts val="600"/>
              </a:spcBef>
              <a:spcAft>
                <a:spcPts val="600"/>
              </a:spcAft>
            </a:pPr>
            <a:r>
              <a:rPr lang="es-ES_tradnl" dirty="0"/>
              <a:t>2. Rechazo de manera categórica el uso de la violencia como forma de hacer política, así como las acciones violentas en cualquiera de sus manifestaciones. </a:t>
            </a:r>
          </a:p>
          <a:p>
            <a:pPr algn="just">
              <a:spcBef>
                <a:spcPts val="600"/>
              </a:spcBef>
              <a:spcAft>
                <a:spcPts val="600"/>
              </a:spcAft>
            </a:pPr>
            <a:r>
              <a:rPr lang="es-ES_tradnl" dirty="0"/>
              <a:t>3. La observación electoral que estoy realizando es independiente del gobierno y de los partidos políticos. No soy candidato(a) o activista de ningún partido, movimiento o campaña, por lo tanto no portaré propaganda ni distintivos de ningún partido o movimiento político. </a:t>
            </a:r>
          </a:p>
          <a:p>
            <a:pPr algn="just">
              <a:spcBef>
                <a:spcPts val="600"/>
              </a:spcBef>
              <a:spcAft>
                <a:spcPts val="600"/>
              </a:spcAft>
            </a:pPr>
            <a:r>
              <a:rPr lang="es-ES_tradnl" dirty="0"/>
              <a:t>4. Soy observador(a) electoral, no testigo (a), ni autoridad electoral. Tampoco soy guía electoral, por lo tanto si una persona me solicita información la remitiré ante las autoridades correspondientes que hacen presencia en el puesto de votación. </a:t>
            </a:r>
            <a:endParaRPr lang="es-ES_tradnl" dirty="0" smtClean="0"/>
          </a:p>
          <a:p>
            <a:pPr algn="just">
              <a:spcBef>
                <a:spcPts val="600"/>
              </a:spcBef>
              <a:spcAft>
                <a:spcPts val="600"/>
              </a:spcAft>
            </a:pPr>
            <a:r>
              <a:rPr lang="es-ES_tradnl" dirty="0"/>
              <a:t>5. Portaré de manera visible la credencial de observador(a) expedida por la autoridad competente. Desempeñaré mis funciones de observador(a) de manera imparcial y transparente, respetando la ley, las autoridades y los ciudadanos, en todo momento y lugar. </a:t>
            </a:r>
            <a:endParaRPr lang="es-ES_tradnl"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692696"/>
            <a:ext cx="8496944" cy="5570756"/>
          </a:xfrm>
          <a:prstGeom prst="rect">
            <a:avLst/>
          </a:prstGeom>
        </p:spPr>
        <p:txBody>
          <a:bodyPr wrap="square">
            <a:spAutoFit/>
          </a:bodyPr>
          <a:lstStyle/>
          <a:p>
            <a:pPr algn="just">
              <a:spcBef>
                <a:spcPts val="600"/>
              </a:spcBef>
              <a:spcAft>
                <a:spcPts val="600"/>
              </a:spcAft>
            </a:pPr>
            <a:r>
              <a:rPr lang="es-ES_tradnl" dirty="0" smtClean="0"/>
              <a:t>6</a:t>
            </a:r>
            <a:r>
              <a:rPr lang="es-ES_tradnl" dirty="0"/>
              <a:t>. Con el mejor de mis esfuerzos permaneceré todo el día electoral alerta y vigilante del proceso, cumpliendo mis funciones de manera imparcial y objetiva. </a:t>
            </a:r>
          </a:p>
          <a:p>
            <a:pPr algn="just">
              <a:spcBef>
                <a:spcPts val="600"/>
              </a:spcBef>
              <a:spcAft>
                <a:spcPts val="600"/>
              </a:spcAft>
            </a:pPr>
            <a:r>
              <a:rPr lang="es-ES_tradnl" dirty="0"/>
              <a:t>7. Informaré imparcial, exacta y oportunamente las incidencias sobre la Observación Electoral. La información únicamente la entregaré al coordinador (a) regional, departamental o nacional de la MOE, quienes a su vez son los únicos autorizados para hacer declaraciones públicas. </a:t>
            </a:r>
          </a:p>
          <a:p>
            <a:pPr algn="just">
              <a:spcBef>
                <a:spcPts val="600"/>
              </a:spcBef>
              <a:spcAft>
                <a:spcPts val="600"/>
              </a:spcAft>
            </a:pPr>
            <a:r>
              <a:rPr lang="es-ES_tradnl" dirty="0"/>
              <a:t>8. Me comprometo a conocer la hoja de vida, propuestas y programas de gobierno de los partidos y sus candidatos, así como a votar en conciencia el día de elecciones. </a:t>
            </a:r>
          </a:p>
          <a:p>
            <a:pPr algn="just">
              <a:spcBef>
                <a:spcPts val="600"/>
              </a:spcBef>
              <a:spcAft>
                <a:spcPts val="600"/>
              </a:spcAft>
            </a:pPr>
            <a:r>
              <a:rPr lang="es-ES_tradnl" dirty="0"/>
              <a:t>9. No expondré mi vida ni la de mis compañeros de observación. Si se presenta un hecho tan grave y evidente que amerite denuncia inmediata, lo comunicaré a la coordinación regional o nacional de la MOE, que a su vez informará a las autoridades correspondientes. </a:t>
            </a:r>
          </a:p>
          <a:p>
            <a:pPr algn="just">
              <a:spcBef>
                <a:spcPts val="600"/>
              </a:spcBef>
              <a:spcAft>
                <a:spcPts val="600"/>
              </a:spcAft>
            </a:pPr>
            <a:endParaRPr lang="es-ES_tradnl" dirty="0"/>
          </a:p>
          <a:p>
            <a:pPr algn="just">
              <a:spcBef>
                <a:spcPts val="600"/>
              </a:spcBef>
              <a:spcAft>
                <a:spcPts val="600"/>
              </a:spcAft>
            </a:pPr>
            <a:r>
              <a:rPr lang="es-ES_tradnl" dirty="0"/>
              <a:t>Si como observador u observadora incumplo este código, entregaré mi ACREDITACIÓN a la coordinación regional o nacional de la MOE, o me podrá ser solicitada por cualquiera de dichas instancias. </a:t>
            </a:r>
            <a:endParaRPr lang="es-ES_tradnl" dirty="0"/>
          </a:p>
        </p:txBody>
      </p:sp>
    </p:spTree>
    <p:extLst>
      <p:ext uri="{BB962C8B-B14F-4D97-AF65-F5344CB8AC3E}">
        <p14:creationId xmlns:p14="http://schemas.microsoft.com/office/powerpoint/2010/main" val="357736210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ChangeArrowheads="1"/>
          </p:cNvSpPr>
          <p:nvPr/>
        </p:nvSpPr>
        <p:spPr bwMode="auto">
          <a:xfrm>
            <a:off x="1308100" y="5243513"/>
            <a:ext cx="6840538" cy="400050"/>
          </a:xfrm>
          <a:prstGeom prst="rect">
            <a:avLst/>
          </a:prstGeom>
          <a:noFill/>
          <a:ln w="9525">
            <a:noFill/>
            <a:miter lim="800000"/>
            <a:headEnd/>
            <a:tailEnd/>
          </a:ln>
        </p:spPr>
        <p:txBody>
          <a:bodyPr>
            <a:spAutoFit/>
          </a:bodyPr>
          <a:lstStyle/>
          <a:p>
            <a:pPr algn="ctr"/>
            <a:r>
              <a:rPr lang="es-ES" sz="2000" b="1" i="1">
                <a:solidFill>
                  <a:srgbClr val="000000"/>
                </a:solidFill>
                <a:latin typeface="Arial Narrow" pitchFamily="34" charset="0"/>
              </a:rPr>
              <a:t>HOMBRES Y MUJERES AL SERVICIO DE LA DEMOCRACIA</a:t>
            </a:r>
            <a:endParaRPr lang="en-US" sz="2000" b="1" i="1">
              <a:solidFill>
                <a:srgbClr val="000000"/>
              </a:solidFill>
              <a:latin typeface="Arial Narrow" pitchFamily="34" charset="0"/>
            </a:endParaRPr>
          </a:p>
        </p:txBody>
      </p:sp>
      <p:sp>
        <p:nvSpPr>
          <p:cNvPr id="45058" name="Text Box 4"/>
          <p:cNvSpPr txBox="1">
            <a:spLocks noChangeArrowheads="1"/>
          </p:cNvSpPr>
          <p:nvPr/>
        </p:nvSpPr>
        <p:spPr bwMode="auto">
          <a:xfrm>
            <a:off x="736600" y="5995988"/>
            <a:ext cx="7500938" cy="862012"/>
          </a:xfrm>
          <a:prstGeom prst="rect">
            <a:avLst/>
          </a:prstGeom>
          <a:noFill/>
          <a:ln w="9525">
            <a:noFill/>
            <a:miter lim="800000"/>
            <a:headEnd/>
            <a:tailEnd/>
          </a:ln>
        </p:spPr>
        <p:txBody>
          <a:bodyPr>
            <a:spAutoFit/>
          </a:bodyPr>
          <a:lstStyle/>
          <a:p>
            <a:pPr algn="ctr"/>
            <a:r>
              <a:rPr lang="es-ES" sz="1600" b="1" i="1">
                <a:latin typeface="Times New Roman" pitchFamily="18" charset="0"/>
              </a:rPr>
              <a:t>Correo electrónico:</a:t>
            </a:r>
            <a:r>
              <a:rPr lang="es-ES" sz="1600" b="1" i="1">
                <a:solidFill>
                  <a:srgbClr val="0000FF"/>
                </a:solidFill>
                <a:latin typeface="Times New Roman" pitchFamily="18" charset="0"/>
              </a:rPr>
              <a:t> </a:t>
            </a:r>
            <a:r>
              <a:rPr lang="es-ES" sz="1600" b="1" i="1" u="sng">
                <a:solidFill>
                  <a:srgbClr val="0000FF"/>
                </a:solidFill>
                <a:latin typeface="Times New Roman" pitchFamily="18" charset="0"/>
              </a:rPr>
              <a:t>info@moe.org.co</a:t>
            </a:r>
            <a:r>
              <a:rPr lang="es-ES" sz="1600" b="1" i="1">
                <a:solidFill>
                  <a:srgbClr val="0000FF"/>
                </a:solidFill>
                <a:latin typeface="Times New Roman" pitchFamily="18" charset="0"/>
              </a:rPr>
              <a:t>, </a:t>
            </a:r>
            <a:r>
              <a:rPr lang="es-ES" sz="1600" b="1" i="1" u="sng">
                <a:solidFill>
                  <a:srgbClr val="0000FF"/>
                </a:solidFill>
                <a:latin typeface="Times New Roman" pitchFamily="18" charset="0"/>
              </a:rPr>
              <a:t>elecciones@moe.org.co</a:t>
            </a:r>
            <a:r>
              <a:rPr lang="es-ES" sz="1600" b="1" i="1">
                <a:solidFill>
                  <a:srgbClr val="0000FF"/>
                </a:solidFill>
                <a:latin typeface="Times New Roman" pitchFamily="18" charset="0"/>
              </a:rPr>
              <a:t> </a:t>
            </a:r>
          </a:p>
          <a:p>
            <a:pPr algn="ctr"/>
            <a:r>
              <a:rPr lang="es-ES" sz="1600" b="1" i="1">
                <a:latin typeface="Times New Roman" pitchFamily="18" charset="0"/>
              </a:rPr>
              <a:t>Tel: (1) 2112109 – Dirección Nacional </a:t>
            </a:r>
          </a:p>
          <a:p>
            <a:pPr algn="ctr"/>
            <a:r>
              <a:rPr lang="es-ES" sz="1600" b="1" i="1">
                <a:latin typeface="Times New Roman" pitchFamily="18" charset="0"/>
              </a:rPr>
              <a:t>Línea Gratuita Nacional: 01-8000-112-101</a:t>
            </a:r>
          </a:p>
        </p:txBody>
      </p:sp>
      <p:sp>
        <p:nvSpPr>
          <p:cNvPr id="45059" name="Text Box 5"/>
          <p:cNvSpPr txBox="1">
            <a:spLocks noChangeArrowheads="1"/>
          </p:cNvSpPr>
          <p:nvPr/>
        </p:nvSpPr>
        <p:spPr bwMode="auto">
          <a:xfrm>
            <a:off x="2308225" y="5487988"/>
            <a:ext cx="4556125" cy="584200"/>
          </a:xfrm>
          <a:prstGeom prst="rect">
            <a:avLst/>
          </a:prstGeom>
          <a:noFill/>
          <a:ln w="9525">
            <a:noFill/>
            <a:miter lim="800000"/>
            <a:headEnd/>
            <a:tailEnd/>
          </a:ln>
        </p:spPr>
        <p:txBody>
          <a:bodyPr>
            <a:spAutoFit/>
          </a:bodyPr>
          <a:lstStyle/>
          <a:p>
            <a:pPr algn="ctr"/>
            <a:r>
              <a:rPr lang="es-ES" sz="3200" b="1" i="1">
                <a:solidFill>
                  <a:srgbClr val="0000FF"/>
                </a:solidFill>
                <a:latin typeface="Times New Roman" pitchFamily="18" charset="0"/>
              </a:rPr>
              <a:t>www.moe.org.co</a:t>
            </a:r>
            <a:endParaRPr lang="en-US" sz="3200">
              <a:latin typeface="Times New Roman" pitchFamily="18" charset="0"/>
            </a:endParaRPr>
          </a:p>
        </p:txBody>
      </p:sp>
      <p:sp>
        <p:nvSpPr>
          <p:cNvPr id="6" name="5 Rectángulo"/>
          <p:cNvSpPr/>
          <p:nvPr/>
        </p:nvSpPr>
        <p:spPr>
          <a:xfrm>
            <a:off x="0" y="71438"/>
            <a:ext cx="1143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rgbClr val="FFFFFF"/>
              </a:solidFill>
              <a:ea typeface="ＭＳ Ｐゴシック" pitchFamily="-65" charset="-128"/>
            </a:endParaRPr>
          </a:p>
        </p:txBody>
      </p:sp>
      <p:sp>
        <p:nvSpPr>
          <p:cNvPr id="7" name="6 Rectángulo"/>
          <p:cNvSpPr/>
          <p:nvPr/>
        </p:nvSpPr>
        <p:spPr>
          <a:xfrm>
            <a:off x="7643813" y="0"/>
            <a:ext cx="1500187"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rgbClr val="FFFFFF"/>
              </a:solidFill>
              <a:ea typeface="ＭＳ Ｐゴシック" pitchFamily="-65" charset="-128"/>
            </a:endParaRPr>
          </a:p>
        </p:txBody>
      </p:sp>
      <p:sp>
        <p:nvSpPr>
          <p:cNvPr id="45062" name="6 CuadroTexto"/>
          <p:cNvSpPr txBox="1">
            <a:spLocks noChangeArrowheads="1"/>
          </p:cNvSpPr>
          <p:nvPr/>
        </p:nvSpPr>
        <p:spPr bwMode="auto">
          <a:xfrm>
            <a:off x="736600" y="4691063"/>
            <a:ext cx="7693025" cy="523875"/>
          </a:xfrm>
          <a:prstGeom prst="rect">
            <a:avLst/>
          </a:prstGeom>
          <a:noFill/>
          <a:ln w="9525">
            <a:noFill/>
            <a:miter lim="800000"/>
            <a:headEnd/>
            <a:tailEnd/>
          </a:ln>
        </p:spPr>
        <p:txBody>
          <a:bodyPr>
            <a:spAutoFit/>
          </a:bodyPr>
          <a:lstStyle/>
          <a:p>
            <a:pPr algn="ctr"/>
            <a:r>
              <a:rPr lang="es-MX" sz="1400"/>
              <a:t>Reunión de evaluación Plataforma Nacional de la MOE</a:t>
            </a:r>
          </a:p>
          <a:p>
            <a:pPr algn="ctr"/>
            <a:r>
              <a:rPr lang="es-MX" sz="1400"/>
              <a:t>(Mayo 5 de 2010)</a:t>
            </a:r>
          </a:p>
        </p:txBody>
      </p:sp>
      <p:pic>
        <p:nvPicPr>
          <p:cNvPr id="45063" name="Picture 3" descr="C:\Documents and Settings\Santana\Escritorio\Copia de MOE 2010.JPG"/>
          <p:cNvPicPr>
            <a:picLocks noChangeAspect="1" noChangeArrowheads="1"/>
          </p:cNvPicPr>
          <p:nvPr/>
        </p:nvPicPr>
        <p:blipFill>
          <a:blip r:embed="rId3"/>
          <a:srcRect/>
          <a:stretch>
            <a:fillRect/>
          </a:stretch>
        </p:blipFill>
        <p:spPr bwMode="auto">
          <a:xfrm>
            <a:off x="1143000" y="0"/>
            <a:ext cx="6858000" cy="4705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8"/>
          <p:cNvGrpSpPr>
            <a:grpSpLocks/>
          </p:cNvGrpSpPr>
          <p:nvPr/>
        </p:nvGrpSpPr>
        <p:grpSpPr bwMode="auto">
          <a:xfrm>
            <a:off x="1187450" y="430213"/>
            <a:ext cx="6624638" cy="1414462"/>
            <a:chOff x="703" y="935"/>
            <a:chExt cx="4173" cy="891"/>
          </a:xfrm>
        </p:grpSpPr>
        <p:pic>
          <p:nvPicPr>
            <p:cNvPr id="17412" name="Picture 5" descr="moe-logo-colores-verdaderos"/>
            <p:cNvPicPr>
              <a:picLocks noChangeAspect="1" noChangeArrowheads="1"/>
            </p:cNvPicPr>
            <p:nvPr/>
          </p:nvPicPr>
          <p:blipFill>
            <a:blip r:embed="rId3"/>
            <a:srcRect/>
            <a:stretch>
              <a:fillRect/>
            </a:stretch>
          </p:blipFill>
          <p:spPr bwMode="auto">
            <a:xfrm>
              <a:off x="2472" y="935"/>
              <a:ext cx="2086" cy="891"/>
            </a:xfrm>
            <a:prstGeom prst="rect">
              <a:avLst/>
            </a:prstGeom>
            <a:noFill/>
            <a:ln w="9525">
              <a:noFill/>
              <a:miter lim="800000"/>
              <a:headEnd/>
              <a:tailEnd/>
            </a:ln>
          </p:spPr>
        </p:pic>
        <p:sp>
          <p:nvSpPr>
            <p:cNvPr id="17413" name="WordArt 6"/>
            <p:cNvSpPr>
              <a:spLocks noChangeArrowheads="1" noChangeShapeType="1" noTextEdit="1"/>
            </p:cNvSpPr>
            <p:nvPr/>
          </p:nvSpPr>
          <p:spPr bwMode="auto">
            <a:xfrm>
              <a:off x="703" y="1156"/>
              <a:ext cx="1644" cy="408"/>
            </a:xfrm>
            <a:prstGeom prst="rect">
              <a:avLst/>
            </a:prstGeom>
          </p:spPr>
          <p:txBody>
            <a:bodyPr wrap="none" fromWordArt="1">
              <a:prstTxWarp prst="textPlain">
                <a:avLst>
                  <a:gd name="adj" fmla="val 50000"/>
                </a:avLst>
              </a:prstTxWarp>
            </a:bodyPr>
            <a:lstStyle/>
            <a:p>
              <a:pPr algn="ctr"/>
              <a:r>
                <a:rPr lang="es-ES_tradnl"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¿Qué es la</a:t>
              </a:r>
            </a:p>
          </p:txBody>
        </p:sp>
        <p:sp>
          <p:nvSpPr>
            <p:cNvPr id="17414" name="WordArt 7"/>
            <p:cNvSpPr>
              <a:spLocks noChangeArrowheads="1" noChangeShapeType="1" noTextEdit="1"/>
            </p:cNvSpPr>
            <p:nvPr/>
          </p:nvSpPr>
          <p:spPr bwMode="auto">
            <a:xfrm>
              <a:off x="4649" y="1111"/>
              <a:ext cx="227" cy="408"/>
            </a:xfrm>
            <a:prstGeom prst="rect">
              <a:avLst/>
            </a:prstGeom>
          </p:spPr>
          <p:txBody>
            <a:bodyPr wrap="none" fromWordArt="1">
              <a:prstTxWarp prst="textPlain">
                <a:avLst>
                  <a:gd name="adj" fmla="val 50000"/>
                </a:avLst>
              </a:prstTxWarp>
            </a:bodyPr>
            <a:lstStyle/>
            <a:p>
              <a:pPr algn="ctr"/>
              <a:r>
                <a:rPr lang="es-ES_tradnl"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a:t>
              </a:r>
            </a:p>
          </p:txBody>
        </p:sp>
      </p:grpSp>
      <p:sp>
        <p:nvSpPr>
          <p:cNvPr id="44034" name="Rectangle 2"/>
          <p:cNvSpPr>
            <a:spLocks noChangeArrowheads="1"/>
          </p:cNvSpPr>
          <p:nvPr/>
        </p:nvSpPr>
        <p:spPr bwMode="auto">
          <a:xfrm>
            <a:off x="785813" y="2357438"/>
            <a:ext cx="7818437" cy="2786062"/>
          </a:xfrm>
          <a:prstGeom prst="rect">
            <a:avLst/>
          </a:prstGeom>
          <a:noFill/>
          <a:ln w="9525">
            <a:noFill/>
            <a:miter lim="800000"/>
            <a:headEnd/>
            <a:tailEnd/>
          </a:ln>
        </p:spPr>
        <p:txBody>
          <a:bodyPr/>
          <a:lstStyle/>
          <a:p>
            <a:pPr algn="ctr">
              <a:spcBef>
                <a:spcPct val="20000"/>
              </a:spcBef>
              <a:defRPr/>
            </a:pPr>
            <a:r>
              <a:rPr lang="es-ES" sz="2000" b="1" dirty="0">
                <a:latin typeface="Arial Unicode MS" pitchFamily="-65" charset="0"/>
                <a:ea typeface="ＭＳ Ｐゴシック" pitchFamily="-65" charset="-128"/>
                <a:cs typeface="+mn-cs"/>
              </a:rPr>
              <a:t>La Misión de Observación Electoral es una plataforma de organizaciones de la Sociedad Civil </a:t>
            </a:r>
          </a:p>
          <a:p>
            <a:pPr algn="ctr">
              <a:spcBef>
                <a:spcPct val="20000"/>
              </a:spcBef>
              <a:defRPr/>
            </a:pPr>
            <a:r>
              <a:rPr lang="es-ES" sz="2000" b="1" i="1" dirty="0">
                <a:solidFill>
                  <a:srgbClr val="0000FF"/>
                </a:solidFill>
                <a:effectLst>
                  <a:outerShdw blurRad="38100" dist="38100" dir="2700000" algn="tl">
                    <a:srgbClr val="C0C0C0"/>
                  </a:outerShdw>
                </a:effectLst>
                <a:latin typeface="Arial Unicode MS" pitchFamily="-65" charset="0"/>
                <a:ea typeface="ＭＳ Ｐゴシック" pitchFamily="-65" charset="-128"/>
                <a:cs typeface="+mn-cs"/>
              </a:rPr>
              <a:t>independiente</a:t>
            </a:r>
            <a:r>
              <a:rPr lang="es-ES" sz="2000" b="1" i="1" dirty="0">
                <a:solidFill>
                  <a:srgbClr val="008000"/>
                </a:solidFill>
                <a:effectLst>
                  <a:outerShdw blurRad="38100" dist="38100" dir="2700000" algn="tl">
                    <a:srgbClr val="C0C0C0"/>
                  </a:outerShdw>
                </a:effectLst>
                <a:latin typeface="Arial Unicode MS" pitchFamily="-65" charset="0"/>
                <a:ea typeface="ＭＳ Ｐゴシック" pitchFamily="-65" charset="-128"/>
                <a:cs typeface="+mn-cs"/>
              </a:rPr>
              <a:t> del gobierno, de los partidos, movimientos políticos e intereses privados</a:t>
            </a:r>
            <a:r>
              <a:rPr lang="es-ES" sz="2000" b="1" dirty="0">
                <a:solidFill>
                  <a:schemeClr val="hlink"/>
                </a:solidFill>
                <a:latin typeface="Arial Unicode MS" pitchFamily="-65" charset="0"/>
                <a:ea typeface="ＭＳ Ｐゴシック" pitchFamily="-65" charset="-128"/>
                <a:cs typeface="+mn-cs"/>
              </a:rPr>
              <a:t> </a:t>
            </a:r>
          </a:p>
          <a:p>
            <a:pPr algn="ctr">
              <a:spcBef>
                <a:spcPct val="20000"/>
              </a:spcBef>
              <a:defRPr/>
            </a:pPr>
            <a:r>
              <a:rPr lang="es-ES" sz="2000" b="1" dirty="0">
                <a:latin typeface="Arial Unicode MS" pitchFamily="-65" charset="0"/>
                <a:ea typeface="ＭＳ Ｐゴシック" pitchFamily="-65" charset="-128"/>
                <a:cs typeface="+mn-cs"/>
              </a:rPr>
              <a:t>que trabaja en concertación con </a:t>
            </a:r>
          </a:p>
          <a:p>
            <a:pPr algn="ctr">
              <a:spcBef>
                <a:spcPct val="20000"/>
              </a:spcBef>
              <a:defRPr/>
            </a:pPr>
            <a:r>
              <a:rPr lang="es-ES" sz="2000" b="1" u="sng" dirty="0">
                <a:latin typeface="Arial Unicode MS" pitchFamily="-65" charset="0"/>
                <a:ea typeface="ＭＳ Ｐゴシック" pitchFamily="-65" charset="-128"/>
                <a:cs typeface="+mn-cs"/>
              </a:rPr>
              <a:t>Plataformas y Redes nacionales y locales que reúnen  organizaciones no gubernamentales y sociales, de mujeres, gremiales, religiosas y universitarias, entre otras.</a:t>
            </a:r>
            <a:endParaRPr lang="en-US" sz="2000" b="1" u="sng" dirty="0">
              <a:latin typeface="Arial Unicode MS" pitchFamily="-65" charset="0"/>
              <a:ea typeface="ＭＳ Ｐゴシック" pitchFamily="-65" charset="-128"/>
              <a:cs typeface="+mn-cs"/>
            </a:endParaRPr>
          </a:p>
          <a:p>
            <a:pPr algn="ctr">
              <a:spcBef>
                <a:spcPct val="20000"/>
              </a:spcBef>
              <a:defRPr/>
            </a:pPr>
            <a:r>
              <a:rPr lang="es-ES" sz="2000" b="1" dirty="0">
                <a:latin typeface="Arial Unicode MS" pitchFamily="-65" charset="0"/>
                <a:ea typeface="ＭＳ Ｐゴシック" pitchFamily="-65" charset="-128"/>
                <a:cs typeface="+mn-cs"/>
              </a:rPr>
              <a:t> </a:t>
            </a:r>
          </a:p>
        </p:txBody>
      </p:sp>
      <p:pic>
        <p:nvPicPr>
          <p:cNvPr id="17411" name="Picture 9" descr="C:\Users\carlos.santana\Desktop\Copia de panoramicaMOEplaneación.jpg"/>
          <p:cNvPicPr>
            <a:picLocks noChangeAspect="1" noChangeArrowheads="1"/>
          </p:cNvPicPr>
          <p:nvPr/>
        </p:nvPicPr>
        <p:blipFill>
          <a:blip r:embed="rId4"/>
          <a:srcRect/>
          <a:stretch>
            <a:fillRect/>
          </a:stretch>
        </p:blipFill>
        <p:spPr bwMode="auto">
          <a:xfrm>
            <a:off x="1571625" y="5245100"/>
            <a:ext cx="6000750" cy="1612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1214438" y="2714625"/>
            <a:ext cx="6929437" cy="2138363"/>
          </a:xfrm>
          <a:prstGeom prst="rect">
            <a:avLst/>
          </a:prstGeom>
          <a:noFill/>
          <a:ln w="9525">
            <a:noFill/>
            <a:miter lim="800000"/>
            <a:headEnd/>
            <a:tailEnd/>
          </a:ln>
          <a:effectLst>
            <a:outerShdw dist="35921" dir="2700000" algn="ctr" rotWithShape="0">
              <a:srgbClr val="DDDDDD"/>
            </a:outerShdw>
          </a:effectLst>
        </p:spPr>
        <p:txBody>
          <a:bodyPr>
            <a:spAutoFit/>
          </a:bodyPr>
          <a:lstStyle/>
          <a:p>
            <a:pPr algn="ctr">
              <a:spcBef>
                <a:spcPct val="50000"/>
              </a:spcBef>
              <a:defRPr/>
            </a:pPr>
            <a:r>
              <a:rPr lang="es-ES" sz="2800" dirty="0">
                <a:solidFill>
                  <a:schemeClr val="accent2"/>
                </a:solidFill>
                <a:latin typeface="Copperplate Gothic Bold" pitchFamily="-65" charset="0"/>
                <a:ea typeface="ＭＳ Ｐゴシック" pitchFamily="-65" charset="-128"/>
                <a:cs typeface="+mn-cs"/>
              </a:rPr>
              <a:t>“Todo ciudadano tiene derecho a participar en la conformación, ejercicio y control del poder político”</a:t>
            </a:r>
          </a:p>
          <a:p>
            <a:pPr algn="r">
              <a:spcBef>
                <a:spcPct val="50000"/>
              </a:spcBef>
              <a:defRPr/>
            </a:pPr>
            <a:r>
              <a:rPr lang="es-ES" sz="1400" b="1" dirty="0">
                <a:latin typeface="Copperplate Gothic Bold" pitchFamily="-65" charset="0"/>
                <a:ea typeface="ＭＳ Ｐゴシック" pitchFamily="-65" charset="-128"/>
                <a:cs typeface="+mn-cs"/>
              </a:rPr>
              <a:t>Artículo 40 Constitución Política de Colombia</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573850"/>
            <a:ext cx="8424936" cy="5493812"/>
          </a:xfrm>
          <a:prstGeom prst="rect">
            <a:avLst/>
          </a:prstGeom>
        </p:spPr>
        <p:txBody>
          <a:bodyPr wrap="square">
            <a:spAutoFit/>
          </a:bodyPr>
          <a:lstStyle/>
          <a:p>
            <a:pPr algn="just">
              <a:lnSpc>
                <a:spcPct val="150000"/>
              </a:lnSpc>
            </a:pPr>
            <a:r>
              <a:rPr lang="es-CO" b="1" dirty="0" smtClean="0"/>
              <a:t>LA PARAPOLÍTICA COMO UN FENÓMENO DE ALTERACIÓN DE LA DEMOCRACIA EN COLOMBIA: </a:t>
            </a:r>
          </a:p>
          <a:p>
            <a:pPr algn="just">
              <a:lnSpc>
                <a:spcPct val="150000"/>
              </a:lnSpc>
            </a:pPr>
            <a:endParaRPr lang="es-CO" dirty="0"/>
          </a:p>
          <a:p>
            <a:pPr algn="just">
              <a:lnSpc>
                <a:spcPct val="150000"/>
              </a:lnSpc>
            </a:pPr>
            <a:r>
              <a:rPr lang="es-CO" dirty="0" smtClean="0"/>
              <a:t>El </a:t>
            </a:r>
            <a:r>
              <a:rPr lang="es-CO" dirty="0"/>
              <a:t>11 de marzo, un día después de las elecciones del Congreso de 2002, el entonces comandante del Estado Mayor de la Autodefensas Unidas de Colombia (AUC) Salvatore Mancuso, emitió un comunicado de prensa que estremeció al país, el documento indicaba con respecto a los resultados electorales “</a:t>
            </a:r>
            <a:r>
              <a:rPr lang="es-CO" i="1" dirty="0"/>
              <a:t>Podemos afirmar, en tal sentido y con los datos a la mano, que la meta original del 35% ha sido largamente superada y constituye un hito en la historia de las AUC</a:t>
            </a:r>
            <a:r>
              <a:rPr lang="es-CO" dirty="0"/>
              <a:t>”. En tanto que el jefe paramilitar Vicente Castaño Gil manifestó en entrevista a la revista Semana el 13 de junio de 2005 que “</a:t>
            </a:r>
            <a:r>
              <a:rPr lang="es-CO" i="1" dirty="0"/>
              <a:t>Creo que podemos afirmar que tenemos más del 35 por ciento de amigos en el Congreso. Y para las próximas elecciones vamos a aumentar ese porcentaje de amigos</a:t>
            </a:r>
            <a:r>
              <a:rPr lang="es-CO" dirty="0" smtClean="0"/>
              <a:t>” </a:t>
            </a:r>
            <a:r>
              <a:rPr lang="es-CO" sz="1300" dirty="0" smtClean="0"/>
              <a:t>(1) </a:t>
            </a:r>
            <a:endParaRPr lang="es-CO" sz="1300" dirty="0"/>
          </a:p>
        </p:txBody>
      </p:sp>
      <p:sp>
        <p:nvSpPr>
          <p:cNvPr id="3" name="2 Rectángulo"/>
          <p:cNvSpPr/>
          <p:nvPr/>
        </p:nvSpPr>
        <p:spPr>
          <a:xfrm>
            <a:off x="395536" y="6067662"/>
            <a:ext cx="8424936" cy="492443"/>
          </a:xfrm>
          <a:prstGeom prst="rect">
            <a:avLst/>
          </a:prstGeom>
        </p:spPr>
        <p:txBody>
          <a:bodyPr wrap="square">
            <a:spAutoFit/>
          </a:bodyPr>
          <a:lstStyle/>
          <a:p>
            <a:pPr algn="just"/>
            <a:r>
              <a:rPr lang="es-CO" sz="1300" dirty="0" smtClean="0"/>
              <a:t>(1) Ejecuciones </a:t>
            </a:r>
            <a:r>
              <a:rPr lang="es-CO" sz="1300" dirty="0"/>
              <a:t>extrajudiciales en Colombia 2.002-2.010. Observatorio Derechos Humanos y Derecho humanitario. Coordinación Colombia-Europa-Estados Unidos. </a:t>
            </a:r>
          </a:p>
        </p:txBody>
      </p:sp>
    </p:spTree>
    <p:extLst>
      <p:ext uri="{BB962C8B-B14F-4D97-AF65-F5344CB8AC3E}">
        <p14:creationId xmlns:p14="http://schemas.microsoft.com/office/powerpoint/2010/main" val="387224682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rot="20902768">
            <a:off x="957263" y="2191882"/>
            <a:ext cx="7443787" cy="20313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None/>
              <a:defRPr/>
            </a:pPr>
            <a:r>
              <a:rPr lang="es-CO" sz="2800" b="1" dirty="0"/>
              <a:t>HALLAZGOS A PARTIR DEL ANÁLISIS DEL LIBRO “MAPAS Y FACTORES DE RIESGO ELECTORAL” – ELECCIONES DE CONGRESO </a:t>
            </a:r>
            <a:r>
              <a:rPr lang="es-CO" sz="2800" b="1" dirty="0" smtClean="0"/>
              <a:t>2.014</a:t>
            </a:r>
            <a:endParaRPr lang="es-CO" sz="2500" dirty="0" smtClean="0"/>
          </a:p>
        </p:txBody>
      </p:sp>
    </p:spTree>
    <p:extLst>
      <p:ext uri="{BB962C8B-B14F-4D97-AF65-F5344CB8AC3E}">
        <p14:creationId xmlns:p14="http://schemas.microsoft.com/office/powerpoint/2010/main" val="36999946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60648"/>
            <a:ext cx="8568952" cy="6278642"/>
          </a:xfrm>
          <a:prstGeom prst="rect">
            <a:avLst/>
          </a:prstGeom>
        </p:spPr>
        <p:txBody>
          <a:bodyPr wrap="square">
            <a:spAutoFit/>
          </a:bodyPr>
          <a:lstStyle/>
          <a:p>
            <a:pPr algn="just">
              <a:spcBef>
                <a:spcPts val="600"/>
              </a:spcBef>
              <a:spcAft>
                <a:spcPts val="600"/>
              </a:spcAft>
            </a:pPr>
            <a:r>
              <a:rPr lang="es-CO" sz="2100" b="1" dirty="0"/>
              <a:t>El riesgo indicativo de fraude electoral sigue en aumento:</a:t>
            </a:r>
            <a:endParaRPr lang="es-CO" sz="2100" dirty="0"/>
          </a:p>
          <a:p>
            <a:pPr algn="just">
              <a:spcBef>
                <a:spcPts val="600"/>
              </a:spcBef>
              <a:spcAft>
                <a:spcPts val="600"/>
              </a:spcAft>
            </a:pPr>
            <a:r>
              <a:rPr lang="es-CO" b="1" dirty="0"/>
              <a:t>	</a:t>
            </a:r>
            <a:endParaRPr lang="es-CO" dirty="0"/>
          </a:p>
          <a:p>
            <a:pPr algn="just">
              <a:spcBef>
                <a:spcPts val="600"/>
              </a:spcBef>
              <a:spcAft>
                <a:spcPts val="600"/>
              </a:spcAft>
            </a:pPr>
            <a:r>
              <a:rPr lang="es-CO" sz="1900" dirty="0"/>
              <a:t>El mapa de riesgo electoral de las elecciones de 2014 da evidencia de la tendencia que se empezó a vislumbrar desde las elecciones de 2011: los armados y los ilegales no son los principales generadores de riesgo, de hecho, son los políticos los que en el territorio están generando la mayor cantidad de riesgos electorales. La capacidad de intimidación,  coerción y de influencia electoral por parte de actores ilegales en el territorio se ha venido reduciendo mientras que el riesgo por fraude electoral asociado a los políticos ha venido aumentando.</a:t>
            </a:r>
          </a:p>
          <a:p>
            <a:pPr algn="just">
              <a:spcBef>
                <a:spcPts val="600"/>
              </a:spcBef>
              <a:spcAft>
                <a:spcPts val="600"/>
              </a:spcAft>
            </a:pPr>
            <a:r>
              <a:rPr lang="es-CO" sz="1900" dirty="0"/>
              <a:t>La tabla 1 refleja que la elección más riesgosa, tanto por número de municipios y por la diferencia con los resultados de 2010, es la elección a Senado. El 37% de los municipios del país cuentan con riesgo por posibles maniobras fraudulentas por parte de actores políticos.</a:t>
            </a:r>
          </a:p>
          <a:p>
            <a:pPr algn="just">
              <a:spcBef>
                <a:spcPts val="600"/>
              </a:spcBef>
              <a:spcAft>
                <a:spcPts val="600"/>
              </a:spcAft>
            </a:pPr>
            <a:r>
              <a:rPr lang="es-CO" sz="1900" dirty="0"/>
              <a:t>Los resultados permiten concluir que las elecciones en Colombia no necesitan más fuerza pública sino, por el contrario, mas jueces, mejores fiscales y autoridades de control capaces para prevenir y castigar el fraude electoral. Cada vez más estamos mejor blindados contra los ilegales pero desprotegidos frente a los políticos corruptos.</a:t>
            </a:r>
          </a:p>
        </p:txBody>
      </p:sp>
    </p:spTree>
    <p:extLst>
      <p:ext uri="{BB962C8B-B14F-4D97-AF65-F5344CB8AC3E}">
        <p14:creationId xmlns:p14="http://schemas.microsoft.com/office/powerpoint/2010/main" val="358275462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56" y="794883"/>
            <a:ext cx="8556757"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473639" y="4653136"/>
            <a:ext cx="8346832" cy="1908215"/>
          </a:xfrm>
          <a:prstGeom prst="rect">
            <a:avLst/>
          </a:prstGeom>
        </p:spPr>
        <p:txBody>
          <a:bodyPr wrap="square">
            <a:spAutoFit/>
          </a:bodyPr>
          <a:lstStyle/>
          <a:p>
            <a:pPr algn="just"/>
            <a:r>
              <a:rPr lang="es-CO" sz="2000" b="1" dirty="0"/>
              <a:t>El riesgo por participación electoral se intensificó</a:t>
            </a:r>
            <a:endParaRPr lang="es-CO" sz="2000" dirty="0"/>
          </a:p>
          <a:p>
            <a:pPr algn="just"/>
            <a:endParaRPr lang="es-CO" dirty="0" smtClean="0"/>
          </a:p>
          <a:p>
            <a:pPr algn="just"/>
            <a:r>
              <a:rPr lang="es-CO" sz="2000" dirty="0" smtClean="0"/>
              <a:t>Para </a:t>
            </a:r>
            <a:r>
              <a:rPr lang="es-CO" sz="2000" dirty="0"/>
              <a:t>las elecciones de Senado se identificaron 344 municipios en riesgo (ver tabla 5.), lo que equivale al 30% del país. De estos, 166 (48%) están en riesgo por participación muy alta y 178 (52%) por participación muy baja.</a:t>
            </a:r>
          </a:p>
        </p:txBody>
      </p:sp>
    </p:spTree>
    <p:extLst>
      <p:ext uri="{BB962C8B-B14F-4D97-AF65-F5344CB8AC3E}">
        <p14:creationId xmlns:p14="http://schemas.microsoft.com/office/powerpoint/2010/main" val="731203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0008" y="1196752"/>
            <a:ext cx="8064896" cy="4395178"/>
          </a:xfrm>
          <a:prstGeom prst="rect">
            <a:avLst/>
          </a:prstGeom>
        </p:spPr>
        <p:txBody>
          <a:bodyPr wrap="square">
            <a:spAutoFit/>
          </a:bodyPr>
          <a:lstStyle/>
          <a:p>
            <a:pPr algn="just">
              <a:lnSpc>
                <a:spcPct val="150000"/>
              </a:lnSpc>
            </a:pPr>
            <a:r>
              <a:rPr lang="es-CO" sz="2100" b="1" dirty="0"/>
              <a:t>El riesgo por la manipulación de votos nulos es muy </a:t>
            </a:r>
            <a:r>
              <a:rPr lang="es-CO" sz="2100" b="1" dirty="0" smtClean="0"/>
              <a:t>alto</a:t>
            </a:r>
          </a:p>
          <a:p>
            <a:pPr algn="just">
              <a:lnSpc>
                <a:spcPct val="150000"/>
              </a:lnSpc>
            </a:pPr>
            <a:endParaRPr lang="es-CO" sz="2100" dirty="0"/>
          </a:p>
          <a:p>
            <a:pPr algn="just">
              <a:lnSpc>
                <a:spcPct val="150000"/>
              </a:lnSpc>
            </a:pPr>
            <a:r>
              <a:rPr lang="es-CO" sz="2100" dirty="0"/>
              <a:t>La segunda razón por la cual el riesgo por factores indicativos de fraude electoral se incrementa en 2014 es por el aumento del riesgo asociado con una posible manipulación de votos nulos. Para las elecciones de 2014 se identificaron 309 municipios en riesgo en Senado y 298 municipios en Cámara, lo que frente a 2010 supone un incremento del 143% y 119% respectivamente</a:t>
            </a:r>
          </a:p>
          <a:p>
            <a:pPr algn="just">
              <a:lnSpc>
                <a:spcPct val="150000"/>
              </a:lnSpc>
            </a:pPr>
            <a:r>
              <a:rPr lang="es-CO" sz="2100" dirty="0"/>
              <a:t> </a:t>
            </a:r>
          </a:p>
        </p:txBody>
      </p:sp>
    </p:spTree>
    <p:extLst>
      <p:ext uri="{BB962C8B-B14F-4D97-AF65-F5344CB8AC3E}">
        <p14:creationId xmlns:p14="http://schemas.microsoft.com/office/powerpoint/2010/main" val="3513384726"/>
      </p:ext>
    </p:extLst>
  </p:cSld>
  <p:clrMapOvr>
    <a:masterClrMapping/>
  </p:clrMapOvr>
  <p:transition>
    <p:fade/>
  </p:transition>
</p:sld>
</file>

<file path=ppt/theme/theme1.xml><?xml version="1.0" encoding="utf-8"?>
<a:theme xmlns:a="http://schemas.openxmlformats.org/drawingml/2006/main" name="MO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MOE</Template>
  <TotalTime>1581</TotalTime>
  <Words>2021</Words>
  <Application>Microsoft Office PowerPoint</Application>
  <PresentationFormat>Presentación en pantalla (4:3)</PresentationFormat>
  <Paragraphs>174</Paragraphs>
  <Slides>27</Slides>
  <Notes>13</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MOE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XP</dc:creator>
  <cp:lastModifiedBy>JAIRO OVIEDO</cp:lastModifiedBy>
  <cp:revision>124</cp:revision>
  <dcterms:created xsi:type="dcterms:W3CDTF">2010-01-24T04:03:49Z</dcterms:created>
  <dcterms:modified xsi:type="dcterms:W3CDTF">2015-07-07T11:35:30Z</dcterms:modified>
</cp:coreProperties>
</file>